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0"/>
  </p:notesMasterIdLst>
  <p:handoutMasterIdLst>
    <p:handoutMasterId r:id="rId61"/>
  </p:handoutMasterIdLst>
  <p:sldIdLst>
    <p:sldId id="256" r:id="rId2"/>
    <p:sldId id="268" r:id="rId3"/>
    <p:sldId id="270" r:id="rId4"/>
    <p:sldId id="275" r:id="rId5"/>
    <p:sldId id="276" r:id="rId6"/>
    <p:sldId id="277" r:id="rId7"/>
    <p:sldId id="278" r:id="rId8"/>
    <p:sldId id="299" r:id="rId9"/>
    <p:sldId id="300" r:id="rId10"/>
    <p:sldId id="271" r:id="rId11"/>
    <p:sldId id="301" r:id="rId12"/>
    <p:sldId id="302" r:id="rId13"/>
    <p:sldId id="279" r:id="rId14"/>
    <p:sldId id="303" r:id="rId15"/>
    <p:sldId id="304" r:id="rId16"/>
    <p:sldId id="274" r:id="rId17"/>
    <p:sldId id="283" r:id="rId18"/>
    <p:sldId id="284" r:id="rId19"/>
    <p:sldId id="305" r:id="rId20"/>
    <p:sldId id="286" r:id="rId21"/>
    <p:sldId id="306" r:id="rId22"/>
    <p:sldId id="307" r:id="rId23"/>
    <p:sldId id="308" r:id="rId24"/>
    <p:sldId id="309" r:id="rId25"/>
    <p:sldId id="315" r:id="rId26"/>
    <p:sldId id="316" r:id="rId27"/>
    <p:sldId id="317" r:id="rId28"/>
    <p:sldId id="318" r:id="rId29"/>
    <p:sldId id="319" r:id="rId30"/>
    <p:sldId id="320" r:id="rId31"/>
    <p:sldId id="321" r:id="rId32"/>
    <p:sldId id="322" r:id="rId33"/>
    <p:sldId id="323" r:id="rId34"/>
    <p:sldId id="287" r:id="rId35"/>
    <p:sldId id="288" r:id="rId36"/>
    <p:sldId id="325" r:id="rId37"/>
    <p:sldId id="326" r:id="rId38"/>
    <p:sldId id="328" r:id="rId39"/>
    <p:sldId id="329" r:id="rId40"/>
    <p:sldId id="330" r:id="rId41"/>
    <p:sldId id="331" r:id="rId42"/>
    <p:sldId id="332" r:id="rId43"/>
    <p:sldId id="333" r:id="rId44"/>
    <p:sldId id="334" r:id="rId45"/>
    <p:sldId id="335" r:id="rId46"/>
    <p:sldId id="289" r:id="rId47"/>
    <p:sldId id="290" r:id="rId48"/>
    <p:sldId id="324" r:id="rId49"/>
    <p:sldId id="273" r:id="rId50"/>
    <p:sldId id="292" r:id="rId51"/>
    <p:sldId id="293" r:id="rId52"/>
    <p:sldId id="294" r:id="rId53"/>
    <p:sldId id="295" r:id="rId54"/>
    <p:sldId id="296" r:id="rId55"/>
    <p:sldId id="291" r:id="rId56"/>
    <p:sldId id="297" r:id="rId57"/>
    <p:sldId id="298" r:id="rId58"/>
    <p:sldId id="259" r:id="rId59"/>
  </p:sldIdLst>
  <p:sldSz cx="9144000" cy="5143500" type="screen16x9"/>
  <p:notesSz cx="6858000" cy="9144000"/>
  <p:embeddedFontLst>
    <p:embeddedFont>
      <p:font typeface="Cambria Math" panose="02040503050406030204" pitchFamily="18" charset="0"/>
      <p:regular r:id="rId62"/>
    </p:embeddedFont>
    <p:embeddedFont>
      <p:font typeface="Exo 2" panose="020B0604020202020204" charset="0"/>
      <p:regular r:id="rId63"/>
      <p:bold r:id="rId64"/>
      <p:italic r:id="rId65"/>
      <p:boldItalic r:id="rId66"/>
    </p:embeddedFont>
  </p:embeddedFontLst>
  <p:defaultTextStyle>
    <a:defPPr>
      <a:defRPr lang="uk-UA"/>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722" autoAdjust="0"/>
  </p:normalViewPr>
  <p:slideViewPr>
    <p:cSldViewPr snapToGrid="0">
      <p:cViewPr varScale="1">
        <p:scale>
          <a:sx n="151" d="100"/>
          <a:sy n="151" d="100"/>
        </p:scale>
        <p:origin x="205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kym Yermak" userId="fd7775c60b0a6d41" providerId="LiveId" clId="{9095F5B5-FBD7-4ECF-8491-D960E48B6F4F}"/>
    <pc:docChg chg="undo addSld delSld modSld modMainMaster">
      <pc:chgData name="Yakym Yermak" userId="fd7775c60b0a6d41" providerId="LiveId" clId="{9095F5B5-FBD7-4ECF-8491-D960E48B6F4F}" dt="2020-04-03T11:13:17.734" v="29"/>
      <pc:docMkLst>
        <pc:docMk/>
      </pc:docMkLst>
      <pc:sldChg chg="del">
        <pc:chgData name="Yakym Yermak" userId="fd7775c60b0a6d41" providerId="LiveId" clId="{9095F5B5-FBD7-4ECF-8491-D960E48B6F4F}" dt="2020-04-03T11:12:35.526" v="21" actId="47"/>
        <pc:sldMkLst>
          <pc:docMk/>
          <pc:sldMk cId="1558410190" sldId="256"/>
        </pc:sldMkLst>
      </pc:sldChg>
      <pc:sldChg chg="add del">
        <pc:chgData name="Yakym Yermak" userId="fd7775c60b0a6d41" providerId="LiveId" clId="{9095F5B5-FBD7-4ECF-8491-D960E48B6F4F}" dt="2020-04-03T11:13:12.375" v="28" actId="47"/>
        <pc:sldMkLst>
          <pc:docMk/>
          <pc:sldMk cId="1674405538" sldId="256"/>
        </pc:sldMkLst>
      </pc:sldChg>
      <pc:sldChg chg="add del">
        <pc:chgData name="Yakym Yermak" userId="fd7775c60b0a6d41" providerId="LiveId" clId="{9095F5B5-FBD7-4ECF-8491-D960E48B6F4F}" dt="2020-04-03T11:12:48.179" v="25" actId="47"/>
        <pc:sldMkLst>
          <pc:docMk/>
          <pc:sldMk cId="3455717751" sldId="256"/>
        </pc:sldMkLst>
      </pc:sldChg>
      <pc:sldChg chg="add">
        <pc:chgData name="Yakym Yermak" userId="fd7775c60b0a6d41" providerId="LiveId" clId="{9095F5B5-FBD7-4ECF-8491-D960E48B6F4F}" dt="2020-04-03T11:13:17.734" v="29"/>
        <pc:sldMkLst>
          <pc:docMk/>
          <pc:sldMk cId="3951620454" sldId="256"/>
        </pc:sldMkLst>
      </pc:sldChg>
      <pc:sldChg chg="del">
        <pc:chgData name="Yakym Yermak" userId="fd7775c60b0a6d41" providerId="LiveId" clId="{9095F5B5-FBD7-4ECF-8491-D960E48B6F4F}" dt="2020-04-03T11:12:35.526" v="21" actId="47"/>
        <pc:sldMkLst>
          <pc:docMk/>
          <pc:sldMk cId="85093996" sldId="257"/>
        </pc:sldMkLst>
      </pc:sldChg>
      <pc:sldChg chg="add del">
        <pc:chgData name="Yakym Yermak" userId="fd7775c60b0a6d41" providerId="LiveId" clId="{9095F5B5-FBD7-4ECF-8491-D960E48B6F4F}" dt="2020-04-03T11:13:12.375" v="28" actId="47"/>
        <pc:sldMkLst>
          <pc:docMk/>
          <pc:sldMk cId="2307422157" sldId="257"/>
        </pc:sldMkLst>
      </pc:sldChg>
      <pc:sldChg chg="add del">
        <pc:chgData name="Yakym Yermak" userId="fd7775c60b0a6d41" providerId="LiveId" clId="{9095F5B5-FBD7-4ECF-8491-D960E48B6F4F}" dt="2020-04-03T11:12:47.287" v="24" actId="47"/>
        <pc:sldMkLst>
          <pc:docMk/>
          <pc:sldMk cId="2939663013" sldId="257"/>
        </pc:sldMkLst>
      </pc:sldChg>
      <pc:sldChg chg="del">
        <pc:chgData name="Yakym Yermak" userId="fd7775c60b0a6d41" providerId="LiveId" clId="{9095F5B5-FBD7-4ECF-8491-D960E48B6F4F}" dt="2020-04-03T11:12:35.526" v="21" actId="47"/>
        <pc:sldMkLst>
          <pc:docMk/>
          <pc:sldMk cId="3514963212" sldId="258"/>
        </pc:sldMkLst>
      </pc:sldChg>
      <pc:sldChg chg="del">
        <pc:chgData name="Yakym Yermak" userId="fd7775c60b0a6d41" providerId="LiveId" clId="{9095F5B5-FBD7-4ECF-8491-D960E48B6F4F}" dt="2020-04-03T11:12:35.526" v="21" actId="47"/>
        <pc:sldMkLst>
          <pc:docMk/>
          <pc:sldMk cId="2671428461" sldId="259"/>
        </pc:sldMkLst>
      </pc:sldChg>
      <pc:sldChg chg="del">
        <pc:chgData name="Yakym Yermak" userId="fd7775c60b0a6d41" providerId="LiveId" clId="{9095F5B5-FBD7-4ECF-8491-D960E48B6F4F}" dt="2020-04-03T11:12:35.526" v="21" actId="47"/>
        <pc:sldMkLst>
          <pc:docMk/>
          <pc:sldMk cId="380197822" sldId="260"/>
        </pc:sldMkLst>
      </pc:sldChg>
      <pc:sldChg chg="del">
        <pc:chgData name="Yakym Yermak" userId="fd7775c60b0a6d41" providerId="LiveId" clId="{9095F5B5-FBD7-4ECF-8491-D960E48B6F4F}" dt="2020-04-03T11:12:35.526" v="21" actId="47"/>
        <pc:sldMkLst>
          <pc:docMk/>
          <pc:sldMk cId="3975944830" sldId="261"/>
        </pc:sldMkLst>
      </pc:sldChg>
      <pc:sldChg chg="del">
        <pc:chgData name="Yakym Yermak" userId="fd7775c60b0a6d41" providerId="LiveId" clId="{9095F5B5-FBD7-4ECF-8491-D960E48B6F4F}" dt="2020-04-03T11:12:35.526" v="21" actId="47"/>
        <pc:sldMkLst>
          <pc:docMk/>
          <pc:sldMk cId="2101602279" sldId="262"/>
        </pc:sldMkLst>
      </pc:sldChg>
      <pc:sldChg chg="del">
        <pc:chgData name="Yakym Yermak" userId="fd7775c60b0a6d41" providerId="LiveId" clId="{9095F5B5-FBD7-4ECF-8491-D960E48B6F4F}" dt="2020-04-03T11:12:35.526" v="21" actId="47"/>
        <pc:sldMkLst>
          <pc:docMk/>
          <pc:sldMk cId="509800016" sldId="263"/>
        </pc:sldMkLst>
      </pc:sldChg>
      <pc:sldChg chg="del">
        <pc:chgData name="Yakym Yermak" userId="fd7775c60b0a6d41" providerId="LiveId" clId="{9095F5B5-FBD7-4ECF-8491-D960E48B6F4F}" dt="2020-04-03T11:12:35.526" v="21" actId="47"/>
        <pc:sldMkLst>
          <pc:docMk/>
          <pc:sldMk cId="2159174669" sldId="264"/>
        </pc:sldMkLst>
      </pc:sldChg>
      <pc:sldChg chg="del">
        <pc:chgData name="Yakym Yermak" userId="fd7775c60b0a6d41" providerId="LiveId" clId="{9095F5B5-FBD7-4ECF-8491-D960E48B6F4F}" dt="2020-04-03T11:12:35.526" v="21" actId="47"/>
        <pc:sldMkLst>
          <pc:docMk/>
          <pc:sldMk cId="3044501959" sldId="265"/>
        </pc:sldMkLst>
      </pc:sldChg>
      <pc:sldChg chg="del">
        <pc:chgData name="Yakym Yermak" userId="fd7775c60b0a6d41" providerId="LiveId" clId="{9095F5B5-FBD7-4ECF-8491-D960E48B6F4F}" dt="2020-04-03T11:12:35.526" v="21" actId="47"/>
        <pc:sldMkLst>
          <pc:docMk/>
          <pc:sldMk cId="4205810477" sldId="266"/>
        </pc:sldMkLst>
      </pc:sldChg>
      <pc:sldChg chg="del">
        <pc:chgData name="Yakym Yermak" userId="fd7775c60b0a6d41" providerId="LiveId" clId="{9095F5B5-FBD7-4ECF-8491-D960E48B6F4F}" dt="2020-04-03T11:12:35.526" v="21" actId="47"/>
        <pc:sldMkLst>
          <pc:docMk/>
          <pc:sldMk cId="4008775355" sldId="267"/>
        </pc:sldMkLst>
      </pc:sldChg>
      <pc:sldChg chg="del">
        <pc:chgData name="Yakym Yermak" userId="fd7775c60b0a6d41" providerId="LiveId" clId="{9095F5B5-FBD7-4ECF-8491-D960E48B6F4F}" dt="2020-04-03T11:12:35.526" v="21" actId="47"/>
        <pc:sldMkLst>
          <pc:docMk/>
          <pc:sldMk cId="3638688866" sldId="268"/>
        </pc:sldMkLst>
      </pc:sldChg>
      <pc:sldChg chg="del">
        <pc:chgData name="Yakym Yermak" userId="fd7775c60b0a6d41" providerId="LiveId" clId="{9095F5B5-FBD7-4ECF-8491-D960E48B6F4F}" dt="2020-04-03T11:12:35.526" v="21" actId="47"/>
        <pc:sldMkLst>
          <pc:docMk/>
          <pc:sldMk cId="4167893659" sldId="269"/>
        </pc:sldMkLst>
      </pc:sldChg>
      <pc:sldChg chg="del">
        <pc:chgData name="Yakym Yermak" userId="fd7775c60b0a6d41" providerId="LiveId" clId="{9095F5B5-FBD7-4ECF-8491-D960E48B6F4F}" dt="2020-04-03T11:12:35.526" v="21" actId="47"/>
        <pc:sldMkLst>
          <pc:docMk/>
          <pc:sldMk cId="1963859608" sldId="270"/>
        </pc:sldMkLst>
      </pc:sldChg>
      <pc:sldChg chg="del">
        <pc:chgData name="Yakym Yermak" userId="fd7775c60b0a6d41" providerId="LiveId" clId="{9095F5B5-FBD7-4ECF-8491-D960E48B6F4F}" dt="2020-04-03T11:12:35.526" v="21" actId="47"/>
        <pc:sldMkLst>
          <pc:docMk/>
          <pc:sldMk cId="621930430" sldId="271"/>
        </pc:sldMkLst>
      </pc:sldChg>
      <pc:sldChg chg="del">
        <pc:chgData name="Yakym Yermak" userId="fd7775c60b0a6d41" providerId="LiveId" clId="{9095F5B5-FBD7-4ECF-8491-D960E48B6F4F}" dt="2020-04-03T11:12:35.526" v="21" actId="47"/>
        <pc:sldMkLst>
          <pc:docMk/>
          <pc:sldMk cId="4150885268" sldId="272"/>
        </pc:sldMkLst>
      </pc:sldChg>
      <pc:sldMasterChg chg="delSldLayout modSldLayout">
        <pc:chgData name="Yakym Yermak" userId="fd7775c60b0a6d41" providerId="LiveId" clId="{9095F5B5-FBD7-4ECF-8491-D960E48B6F4F}" dt="2020-04-03T11:12:09.335" v="20" actId="2696"/>
        <pc:sldMasterMkLst>
          <pc:docMk/>
          <pc:sldMasterMk cId="1433107236" sldId="2147483648"/>
        </pc:sldMasterMkLst>
        <pc:sldLayoutChg chg="modSp">
          <pc:chgData name="Yakym Yermak" userId="fd7775c60b0a6d41" providerId="LiveId" clId="{9095F5B5-FBD7-4ECF-8491-D960E48B6F4F}" dt="2020-04-03T11:11:17.834" v="15" actId="1038"/>
          <pc:sldLayoutMkLst>
            <pc:docMk/>
            <pc:sldMasterMk cId="1433107236" sldId="2147483648"/>
            <pc:sldLayoutMk cId="1510645805" sldId="2147483663"/>
          </pc:sldLayoutMkLst>
          <pc:picChg chg="mod">
            <ac:chgData name="Yakym Yermak" userId="fd7775c60b0a6d41" providerId="LiveId" clId="{9095F5B5-FBD7-4ECF-8491-D960E48B6F4F}" dt="2020-04-03T11:11:17.834" v="15" actId="1038"/>
            <ac:picMkLst>
              <pc:docMk/>
              <pc:sldMasterMk cId="1433107236" sldId="2147483648"/>
              <pc:sldLayoutMk cId="1510645805" sldId="2147483663"/>
              <ac:picMk id="8" creationId="{F64A52D9-717C-47D9-A6A0-08FC2D02D8C0}"/>
            </ac:picMkLst>
          </pc:picChg>
        </pc:sldLayoutChg>
        <pc:sldLayoutChg chg="modSp">
          <pc:chgData name="Yakym Yermak" userId="fd7775c60b0a6d41" providerId="LiveId" clId="{9095F5B5-FBD7-4ECF-8491-D960E48B6F4F}" dt="2020-04-03T11:11:01.428" v="5" actId="1076"/>
          <pc:sldLayoutMkLst>
            <pc:docMk/>
            <pc:sldMasterMk cId="1433107236" sldId="2147483648"/>
            <pc:sldLayoutMk cId="4117456635" sldId="2147483665"/>
          </pc:sldLayoutMkLst>
          <pc:spChg chg="mod">
            <ac:chgData name="Yakym Yermak" userId="fd7775c60b0a6d41" providerId="LiveId" clId="{9095F5B5-FBD7-4ECF-8491-D960E48B6F4F}" dt="2020-04-03T11:11:01.428" v="5" actId="1076"/>
            <ac:spMkLst>
              <pc:docMk/>
              <pc:sldMasterMk cId="1433107236" sldId="2147483648"/>
              <pc:sldLayoutMk cId="4117456635" sldId="2147483665"/>
              <ac:spMk id="9" creationId="{CC11F5F1-97BD-41CB-B73D-209E2BF902FF}"/>
            </ac:spMkLst>
          </pc:spChg>
          <pc:picChg chg="mod">
            <ac:chgData name="Yakym Yermak" userId="fd7775c60b0a6d41" providerId="LiveId" clId="{9095F5B5-FBD7-4ECF-8491-D960E48B6F4F}" dt="2020-04-03T11:10:57.682" v="4" actId="1036"/>
            <ac:picMkLst>
              <pc:docMk/>
              <pc:sldMasterMk cId="1433107236" sldId="2147483648"/>
              <pc:sldLayoutMk cId="4117456635" sldId="2147483665"/>
              <ac:picMk id="8" creationId="{F64A52D9-717C-47D9-A6A0-08FC2D02D8C0}"/>
            </ac:picMkLst>
          </pc:picChg>
        </pc:sldLayoutChg>
        <pc:sldLayoutChg chg="modSp del">
          <pc:chgData name="Yakym Yermak" userId="fd7775c60b0a6d41" providerId="LiveId" clId="{9095F5B5-FBD7-4ECF-8491-D960E48B6F4F}" dt="2020-04-03T11:12:09.335" v="20" actId="2696"/>
          <pc:sldLayoutMkLst>
            <pc:docMk/>
            <pc:sldMasterMk cId="1433107236" sldId="2147483648"/>
            <pc:sldLayoutMk cId="2699953862" sldId="2147483671"/>
          </pc:sldLayoutMkLst>
          <pc:spChg chg="mod">
            <ac:chgData name="Yakym Yermak" userId="fd7775c60b0a6d41" providerId="LiveId" clId="{9095F5B5-FBD7-4ECF-8491-D960E48B6F4F}" dt="2020-04-03T11:12:03.174" v="18" actId="121"/>
            <ac:spMkLst>
              <pc:docMk/>
              <pc:sldMasterMk cId="1433107236" sldId="2147483648"/>
              <pc:sldLayoutMk cId="2699953862" sldId="2147483671"/>
              <ac:spMk id="7" creationId="{753C90AE-83C4-440C-9689-7BD02FCF5CE8}"/>
            </ac:spMkLst>
          </pc:spChg>
          <pc:picChg chg="mod">
            <ac:chgData name="Yakym Yermak" userId="fd7775c60b0a6d41" providerId="LiveId" clId="{9095F5B5-FBD7-4ECF-8491-D960E48B6F4F}" dt="2020-04-03T11:12:03.499" v="19" actId="1076"/>
            <ac:picMkLst>
              <pc:docMk/>
              <pc:sldMasterMk cId="1433107236" sldId="2147483648"/>
              <pc:sldLayoutMk cId="2699953862" sldId="2147483671"/>
              <ac:picMk id="3" creationId="{86876A61-F7D5-4266-8A3C-CCEB68924675}"/>
            </ac:picMkLst>
          </pc:picChg>
          <pc:picChg chg="mod">
            <ac:chgData name="Yakym Yermak" userId="fd7775c60b0a6d41" providerId="LiveId" clId="{9095F5B5-FBD7-4ECF-8491-D960E48B6F4F}" dt="2020-04-03T11:12:03.499" v="19" actId="1076"/>
            <ac:picMkLst>
              <pc:docMk/>
              <pc:sldMasterMk cId="1433107236" sldId="2147483648"/>
              <pc:sldLayoutMk cId="2699953862" sldId="2147483671"/>
              <ac:picMk id="8" creationId="{557609B2-75EE-43E9-961C-472E6BC6DAA6}"/>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209FDC-E846-4261-BDBF-D5240B5564BA}" type="datetimeFigureOut">
              <a:rPr lang="uk-UA" smtClean="0"/>
              <a:t>19.12.2024</a:t>
            </a:fld>
            <a:endParaRPr lang="uk-UA"/>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75443C-C74D-48D4-86F7-7D5DFD042C4B}" type="slidenum">
              <a:rPr lang="uk-UA" smtClean="0"/>
              <a:t>‹#›</a:t>
            </a:fld>
            <a:endParaRPr lang="uk-UA"/>
          </a:p>
        </p:txBody>
      </p:sp>
    </p:spTree>
    <p:extLst>
      <p:ext uri="{BB962C8B-B14F-4D97-AF65-F5344CB8AC3E}">
        <p14:creationId xmlns:p14="http://schemas.microsoft.com/office/powerpoint/2010/main" val="32157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3B2F75-EF3E-4691-8386-55267039DD56}" type="datetimeFigureOut">
              <a:rPr lang="uk-UA" smtClean="0"/>
              <a:t>19.12.2024</a:t>
            </a:fld>
            <a:endParaRPr lang="uk-UA"/>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E5A9E3-5CE7-4B54-B336-C7CFBF9DDC97}" type="slidenum">
              <a:rPr lang="uk-UA" smtClean="0"/>
              <a:t>‹#›</a:t>
            </a:fld>
            <a:endParaRPr lang="uk-UA"/>
          </a:p>
        </p:txBody>
      </p:sp>
    </p:spTree>
    <p:extLst>
      <p:ext uri="{BB962C8B-B14F-4D97-AF65-F5344CB8AC3E}">
        <p14:creationId xmlns:p14="http://schemas.microsoft.com/office/powerpoint/2010/main" val="129829244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github.com/TheMegistone4Ever/AdjustableCrossroad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Доброго дня. Я, Кисельов Микита, студент групи ІП-13, захищаю курсову роботу з освітнього компоненту «Моделювання систем» на тему «Імітаційна модель дорожнього руху на керованому перехресті на основі формалізму Петрі-об’єктної моделі».</a:t>
            </a:r>
          </a:p>
        </p:txBody>
      </p:sp>
      <p:sp>
        <p:nvSpPr>
          <p:cNvPr id="4" name="Slide Number Placeholder 3"/>
          <p:cNvSpPr>
            <a:spLocks noGrp="1"/>
          </p:cNvSpPr>
          <p:nvPr>
            <p:ph type="sldNum" sz="quarter" idx="5"/>
          </p:nvPr>
        </p:nvSpPr>
        <p:spPr/>
        <p:txBody>
          <a:bodyPr/>
          <a:lstStyle/>
          <a:p>
            <a:fld id="{FBE5A9E3-5CE7-4B54-B336-C7CFBF9DDC97}" type="slidenum">
              <a:rPr lang="uk-UA" smtClean="0"/>
              <a:t>1</a:t>
            </a:fld>
            <a:endParaRPr lang="uk-UA" dirty="0"/>
          </a:p>
        </p:txBody>
      </p:sp>
    </p:spTree>
    <p:extLst>
      <p:ext uri="{BB962C8B-B14F-4D97-AF65-F5344CB8AC3E}">
        <p14:creationId xmlns:p14="http://schemas.microsoft.com/office/powerpoint/2010/main" val="2751945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Переходимо до формалізованої моделі. Тут показана підсистема управління, яка відповідає за роботу світлофора. Вона описується позиціями, що відповідають станам світлофора та переходами, що змінюють ці стани.</a:t>
            </a:r>
          </a:p>
        </p:txBody>
      </p:sp>
      <p:sp>
        <p:nvSpPr>
          <p:cNvPr id="4" name="Slide Number Placeholder 3"/>
          <p:cNvSpPr>
            <a:spLocks noGrp="1"/>
          </p:cNvSpPr>
          <p:nvPr>
            <p:ph type="sldNum" sz="quarter" idx="5"/>
          </p:nvPr>
        </p:nvSpPr>
        <p:spPr/>
        <p:txBody>
          <a:bodyPr/>
          <a:lstStyle/>
          <a:p>
            <a:fld id="{FBE5A9E3-5CE7-4B54-B336-C7CFBF9DDC97}" type="slidenum">
              <a:rPr lang="uk-UA" smtClean="0"/>
              <a:t>10</a:t>
            </a:fld>
            <a:endParaRPr lang="uk-UA"/>
          </a:p>
        </p:txBody>
      </p:sp>
    </p:spTree>
    <p:extLst>
      <p:ext uri="{BB962C8B-B14F-4D97-AF65-F5344CB8AC3E}">
        <p14:creationId xmlns:p14="http://schemas.microsoft.com/office/powerpoint/2010/main" val="408405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6EFC4-B11D-11A8-59B2-D47448140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C5FCB-0D3E-20A7-1247-05183A1A8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6C10F-5C4C-6142-05DF-9FB9636AB1FC}"/>
              </a:ext>
            </a:extLst>
          </p:cNvPr>
          <p:cNvSpPr>
            <a:spLocks noGrp="1"/>
          </p:cNvSpPr>
          <p:nvPr>
            <p:ph type="body" idx="1"/>
          </p:nvPr>
        </p:nvSpPr>
        <p:spPr/>
        <p:txBody>
          <a:bodyPr/>
          <a:lstStyle/>
          <a:p>
            <a:r>
              <a:rPr lang="uk-UA" noProof="0" dirty="0"/>
              <a:t>На цьому слайді зображена підсистема руху автомобілів у напрямку. Вона моделює надходження, очікування та проїзд автомобілів у кожному напрямку.</a:t>
            </a:r>
          </a:p>
        </p:txBody>
      </p:sp>
      <p:sp>
        <p:nvSpPr>
          <p:cNvPr id="4" name="Slide Number Placeholder 3">
            <a:extLst>
              <a:ext uri="{FF2B5EF4-FFF2-40B4-BE49-F238E27FC236}">
                <a16:creationId xmlns:a16="http://schemas.microsoft.com/office/drawing/2014/main" id="{B67E059C-DDA4-D248-3D6A-89BC750A1B9A}"/>
              </a:ext>
            </a:extLst>
          </p:cNvPr>
          <p:cNvSpPr>
            <a:spLocks noGrp="1"/>
          </p:cNvSpPr>
          <p:nvPr>
            <p:ph type="sldNum" sz="quarter" idx="5"/>
          </p:nvPr>
        </p:nvSpPr>
        <p:spPr/>
        <p:txBody>
          <a:bodyPr/>
          <a:lstStyle/>
          <a:p>
            <a:fld id="{FBE5A9E3-5CE7-4B54-B336-C7CFBF9DDC97}" type="slidenum">
              <a:rPr lang="uk-UA" smtClean="0"/>
              <a:t>11</a:t>
            </a:fld>
            <a:endParaRPr lang="uk-UA"/>
          </a:p>
        </p:txBody>
      </p:sp>
    </p:spTree>
    <p:extLst>
      <p:ext uri="{BB962C8B-B14F-4D97-AF65-F5344CB8AC3E}">
        <p14:creationId xmlns:p14="http://schemas.microsoft.com/office/powerpoint/2010/main" val="1252926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CA27-66EC-2CCA-02D9-9A4E564E0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B0545-9B8D-516D-2DC9-A36C096BA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1BA34-AB70-60DD-6774-6DFF8B58B64A}"/>
              </a:ext>
            </a:extLst>
          </p:cNvPr>
          <p:cNvSpPr>
            <a:spLocks noGrp="1"/>
          </p:cNvSpPr>
          <p:nvPr>
            <p:ph type="body" idx="1"/>
          </p:nvPr>
        </p:nvSpPr>
        <p:spPr/>
        <p:txBody>
          <a:bodyPr/>
          <a:lstStyle/>
          <a:p>
            <a:r>
              <a:rPr lang="uk-UA" noProof="0" dirty="0"/>
              <a:t>Тут представлений формальний опис моделі, де перелічено елементи Петрі-об'єктної моделі, їхні параметри, початкові значення. Це є основою для реалізації моделі в програмному коді.</a:t>
            </a:r>
          </a:p>
        </p:txBody>
      </p:sp>
      <p:sp>
        <p:nvSpPr>
          <p:cNvPr id="4" name="Slide Number Placeholder 3">
            <a:extLst>
              <a:ext uri="{FF2B5EF4-FFF2-40B4-BE49-F238E27FC236}">
                <a16:creationId xmlns:a16="http://schemas.microsoft.com/office/drawing/2014/main" id="{B8BEF4A9-D8A6-E896-B0B0-AD5247C2E3C7}"/>
              </a:ext>
            </a:extLst>
          </p:cNvPr>
          <p:cNvSpPr>
            <a:spLocks noGrp="1"/>
          </p:cNvSpPr>
          <p:nvPr>
            <p:ph type="sldNum" sz="quarter" idx="5"/>
          </p:nvPr>
        </p:nvSpPr>
        <p:spPr/>
        <p:txBody>
          <a:bodyPr/>
          <a:lstStyle/>
          <a:p>
            <a:fld id="{FBE5A9E3-5CE7-4B54-B336-C7CFBF9DDC97}" type="slidenum">
              <a:rPr lang="uk-UA" smtClean="0"/>
              <a:t>12</a:t>
            </a:fld>
            <a:endParaRPr lang="uk-UA"/>
          </a:p>
        </p:txBody>
      </p:sp>
    </p:spTree>
    <p:extLst>
      <p:ext uri="{BB962C8B-B14F-4D97-AF65-F5344CB8AC3E}">
        <p14:creationId xmlns:p14="http://schemas.microsoft.com/office/powerpoint/2010/main" val="94944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На цих слайдах представлені вихідні параметри моделі. Вони показують формули для обчислення середньої кількості автомобілів в черзі.</a:t>
            </a:r>
          </a:p>
        </p:txBody>
      </p:sp>
      <p:sp>
        <p:nvSpPr>
          <p:cNvPr id="4" name="Slide Number Placeholder 3"/>
          <p:cNvSpPr>
            <a:spLocks noGrp="1"/>
          </p:cNvSpPr>
          <p:nvPr>
            <p:ph type="sldNum" sz="quarter" idx="5"/>
          </p:nvPr>
        </p:nvSpPr>
        <p:spPr/>
        <p:txBody>
          <a:bodyPr/>
          <a:lstStyle/>
          <a:p>
            <a:fld id="{FBE5A9E3-5CE7-4B54-B336-C7CFBF9DDC97}" type="slidenum">
              <a:rPr lang="uk-UA" smtClean="0"/>
              <a:t>13</a:t>
            </a:fld>
            <a:endParaRPr lang="uk-UA"/>
          </a:p>
        </p:txBody>
      </p:sp>
    </p:spTree>
    <p:extLst>
      <p:ext uri="{BB962C8B-B14F-4D97-AF65-F5344CB8AC3E}">
        <p14:creationId xmlns:p14="http://schemas.microsoft.com/office/powerpoint/2010/main" val="3449529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48D22-8467-05BD-292B-0B532AB1F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AC73B-20E1-23AA-B7B6-167E167D87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07DB0-5471-B9CC-5181-9EAE0C8DC774}"/>
              </a:ext>
            </a:extLst>
          </p:cNvPr>
          <p:cNvSpPr>
            <a:spLocks noGrp="1"/>
          </p:cNvSpPr>
          <p:nvPr>
            <p:ph type="body" idx="1"/>
          </p:nvPr>
        </p:nvSpPr>
        <p:spPr/>
        <p:txBody>
          <a:bodyPr/>
          <a:lstStyle/>
          <a:p>
            <a:r>
              <a:rPr lang="uk-UA" noProof="0" dirty="0"/>
              <a:t>Кількості автомобілів, що проїхали перехрестя в кожному напрямку.</a:t>
            </a:r>
          </a:p>
        </p:txBody>
      </p:sp>
      <p:sp>
        <p:nvSpPr>
          <p:cNvPr id="4" name="Slide Number Placeholder 3">
            <a:extLst>
              <a:ext uri="{FF2B5EF4-FFF2-40B4-BE49-F238E27FC236}">
                <a16:creationId xmlns:a16="http://schemas.microsoft.com/office/drawing/2014/main" id="{120CC12E-D1F9-8EE4-A329-00A4831ADA89}"/>
              </a:ext>
            </a:extLst>
          </p:cNvPr>
          <p:cNvSpPr>
            <a:spLocks noGrp="1"/>
          </p:cNvSpPr>
          <p:nvPr>
            <p:ph type="sldNum" sz="quarter" idx="5"/>
          </p:nvPr>
        </p:nvSpPr>
        <p:spPr/>
        <p:txBody>
          <a:bodyPr/>
          <a:lstStyle/>
          <a:p>
            <a:fld id="{FBE5A9E3-5CE7-4B54-B336-C7CFBF9DDC97}" type="slidenum">
              <a:rPr lang="uk-UA" smtClean="0"/>
              <a:t>14</a:t>
            </a:fld>
            <a:endParaRPr lang="uk-UA"/>
          </a:p>
        </p:txBody>
      </p:sp>
    </p:spTree>
    <p:extLst>
      <p:ext uri="{BB962C8B-B14F-4D97-AF65-F5344CB8AC3E}">
        <p14:creationId xmlns:p14="http://schemas.microsoft.com/office/powerpoint/2010/main" val="127143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592A1-333D-F828-4A80-BD28EC393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CDC2BF-DC9B-C78D-BC4B-ECC10D55A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C8F25-B776-E100-35CF-631BE1CE6490}"/>
              </a:ext>
            </a:extLst>
          </p:cNvPr>
          <p:cNvSpPr>
            <a:spLocks noGrp="1"/>
          </p:cNvSpPr>
          <p:nvPr>
            <p:ph type="body" idx="1"/>
          </p:nvPr>
        </p:nvSpPr>
        <p:spPr/>
        <p:txBody>
          <a:bodyPr/>
          <a:lstStyle/>
          <a:p>
            <a:r>
              <a:rPr lang="uk-UA" noProof="0" dirty="0"/>
              <a:t>Та максимальної середньої кількості автомобілів в черзі – це є метрика індивіда популяції.</a:t>
            </a:r>
          </a:p>
        </p:txBody>
      </p:sp>
      <p:sp>
        <p:nvSpPr>
          <p:cNvPr id="4" name="Slide Number Placeholder 3">
            <a:extLst>
              <a:ext uri="{FF2B5EF4-FFF2-40B4-BE49-F238E27FC236}">
                <a16:creationId xmlns:a16="http://schemas.microsoft.com/office/drawing/2014/main" id="{D96AF689-C5FD-423C-DD76-D74568668BEE}"/>
              </a:ext>
            </a:extLst>
          </p:cNvPr>
          <p:cNvSpPr>
            <a:spLocks noGrp="1"/>
          </p:cNvSpPr>
          <p:nvPr>
            <p:ph type="sldNum" sz="quarter" idx="5"/>
          </p:nvPr>
        </p:nvSpPr>
        <p:spPr/>
        <p:txBody>
          <a:bodyPr/>
          <a:lstStyle/>
          <a:p>
            <a:fld id="{FBE5A9E3-5CE7-4B54-B336-C7CFBF9DDC97}" type="slidenum">
              <a:rPr lang="uk-UA" smtClean="0"/>
              <a:t>15</a:t>
            </a:fld>
            <a:endParaRPr lang="uk-UA"/>
          </a:p>
        </p:txBody>
      </p:sp>
    </p:spTree>
    <p:extLst>
      <p:ext uri="{BB962C8B-B14F-4D97-AF65-F5344CB8AC3E}">
        <p14:creationId xmlns:p14="http://schemas.microsoft.com/office/powerpoint/2010/main" val="3379080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Даний слайд пояснює, чому я обрав об'єктно-орієнтований підхід з використанням мови </a:t>
            </a:r>
            <a:r>
              <a:rPr lang="en-GB" dirty="0"/>
              <a:t>Java </a:t>
            </a:r>
            <a:r>
              <a:rPr lang="uk-UA" dirty="0"/>
              <a:t>та бібліотеки </a:t>
            </a:r>
            <a:r>
              <a:rPr lang="en-GB" dirty="0" err="1"/>
              <a:t>PetriObj</a:t>
            </a:r>
            <a:r>
              <a:rPr lang="en-GB" dirty="0"/>
              <a:t> </a:t>
            </a:r>
            <a:r>
              <a:rPr lang="uk-UA" dirty="0"/>
              <a:t>для реалізації імітаційної моделі керованого перехрестя. </a:t>
            </a:r>
            <a:r>
              <a:rPr lang="en-GB" dirty="0"/>
              <a:t>Java </a:t>
            </a:r>
            <a:r>
              <a:rPr lang="uk-UA" dirty="0"/>
              <a:t>дозволяє зручно представити елементи моделі, а бібліотека </a:t>
            </a:r>
            <a:r>
              <a:rPr lang="en-GB" dirty="0" err="1"/>
              <a:t>PetriObj</a:t>
            </a:r>
            <a:r>
              <a:rPr lang="en-GB" dirty="0"/>
              <a:t> </a:t>
            </a:r>
            <a:r>
              <a:rPr lang="uk-UA" dirty="0"/>
              <a:t>надає інструменти для моделювання на основі мереж Петрі.</a:t>
            </a:r>
          </a:p>
        </p:txBody>
      </p:sp>
      <p:sp>
        <p:nvSpPr>
          <p:cNvPr id="4" name="Slide Number Placeholder 3"/>
          <p:cNvSpPr>
            <a:spLocks noGrp="1"/>
          </p:cNvSpPr>
          <p:nvPr>
            <p:ph type="sldNum" sz="quarter" idx="5"/>
          </p:nvPr>
        </p:nvSpPr>
        <p:spPr/>
        <p:txBody>
          <a:bodyPr/>
          <a:lstStyle/>
          <a:p>
            <a:fld id="{FBE5A9E3-5CE7-4B54-B336-C7CFBF9DDC97}" type="slidenum">
              <a:rPr lang="uk-UA" smtClean="0"/>
              <a:t>16</a:t>
            </a:fld>
            <a:endParaRPr lang="uk-UA"/>
          </a:p>
        </p:txBody>
      </p:sp>
    </p:spTree>
    <p:extLst>
      <p:ext uri="{BB962C8B-B14F-4D97-AF65-F5344CB8AC3E}">
        <p14:creationId xmlns:p14="http://schemas.microsoft.com/office/powerpoint/2010/main" val="81899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Тут представлений інструментарій для розробки: </a:t>
            </a:r>
            <a:r>
              <a:rPr lang="en-GB" dirty="0"/>
              <a:t>Java, </a:t>
            </a:r>
            <a:r>
              <a:rPr lang="uk-UA" dirty="0"/>
              <a:t>інтегроване середовище розробки </a:t>
            </a:r>
            <a:r>
              <a:rPr lang="en-GB" dirty="0"/>
              <a:t>IntelliJ IDEA Ultimate, PyCharm Professional</a:t>
            </a:r>
            <a:r>
              <a:rPr lang="uk-UA" dirty="0"/>
              <a:t> для візуалізації</a:t>
            </a:r>
            <a:r>
              <a:rPr lang="en-GB" dirty="0"/>
              <a:t>, </a:t>
            </a:r>
            <a:r>
              <a:rPr lang="uk-UA" dirty="0"/>
              <a:t>а також бібліотека </a:t>
            </a:r>
            <a:r>
              <a:rPr lang="en-GB" dirty="0" err="1"/>
              <a:t>PetriObjModelPaint</a:t>
            </a:r>
            <a:r>
              <a:rPr lang="en-GB" dirty="0"/>
              <a:t> </a:t>
            </a:r>
            <a:r>
              <a:rPr lang="uk-UA" dirty="0"/>
              <a:t>для візуалізації та конструювання моделі.</a:t>
            </a:r>
          </a:p>
        </p:txBody>
      </p:sp>
      <p:sp>
        <p:nvSpPr>
          <p:cNvPr id="4" name="Slide Number Placeholder 3"/>
          <p:cNvSpPr>
            <a:spLocks noGrp="1"/>
          </p:cNvSpPr>
          <p:nvPr>
            <p:ph type="sldNum" sz="quarter" idx="5"/>
          </p:nvPr>
        </p:nvSpPr>
        <p:spPr/>
        <p:txBody>
          <a:bodyPr/>
          <a:lstStyle/>
          <a:p>
            <a:fld id="{FBE5A9E3-5CE7-4B54-B336-C7CFBF9DDC97}" type="slidenum">
              <a:rPr lang="uk-UA" smtClean="0"/>
              <a:t>17</a:t>
            </a:fld>
            <a:endParaRPr lang="uk-UA"/>
          </a:p>
        </p:txBody>
      </p:sp>
    </p:spTree>
    <p:extLst>
      <p:ext uri="{BB962C8B-B14F-4D97-AF65-F5344CB8AC3E}">
        <p14:creationId xmlns:p14="http://schemas.microsoft.com/office/powerpoint/2010/main" val="90483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наступних двох слайдах представлені модифікації алгоритму, а саме видалення механізмів пріоритезації та ймовірнісного вибору конфліктних переходів у Петрі-Об'єктній мережі.</a:t>
            </a:r>
          </a:p>
        </p:txBody>
      </p:sp>
      <p:sp>
        <p:nvSpPr>
          <p:cNvPr id="4" name="Slide Number Placeholder 3"/>
          <p:cNvSpPr>
            <a:spLocks noGrp="1"/>
          </p:cNvSpPr>
          <p:nvPr>
            <p:ph type="sldNum" sz="quarter" idx="5"/>
          </p:nvPr>
        </p:nvSpPr>
        <p:spPr/>
        <p:txBody>
          <a:bodyPr/>
          <a:lstStyle/>
          <a:p>
            <a:fld id="{FBE5A9E3-5CE7-4B54-B336-C7CFBF9DDC97}" type="slidenum">
              <a:rPr lang="uk-UA" smtClean="0"/>
              <a:t>18</a:t>
            </a:fld>
            <a:endParaRPr lang="uk-UA"/>
          </a:p>
        </p:txBody>
      </p:sp>
    </p:spTree>
    <p:extLst>
      <p:ext uri="{BB962C8B-B14F-4D97-AF65-F5344CB8AC3E}">
        <p14:creationId xmlns:p14="http://schemas.microsoft.com/office/powerpoint/2010/main" val="131422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uk-UA" dirty="0"/>
              <a:t>На наступних двох слайдах представлені модифікації алгоритму, а саме видалення механізмів пріоритезації та ймовірнісного вибору конфліктних переходів у Петрі-Об'єктній мережі.</a:t>
            </a:r>
          </a:p>
        </p:txBody>
      </p:sp>
      <p:sp>
        <p:nvSpPr>
          <p:cNvPr id="4" name="Slide Number Placeholder 3"/>
          <p:cNvSpPr>
            <a:spLocks noGrp="1"/>
          </p:cNvSpPr>
          <p:nvPr>
            <p:ph type="sldNum" sz="quarter" idx="5"/>
          </p:nvPr>
        </p:nvSpPr>
        <p:spPr/>
        <p:txBody>
          <a:bodyPr/>
          <a:lstStyle/>
          <a:p>
            <a:fld id="{FBE5A9E3-5CE7-4B54-B336-C7CFBF9DDC97}" type="slidenum">
              <a:rPr lang="uk-UA" smtClean="0"/>
              <a:t>19</a:t>
            </a:fld>
            <a:endParaRPr lang="uk-UA"/>
          </a:p>
        </p:txBody>
      </p:sp>
    </p:spTree>
    <p:extLst>
      <p:ext uri="{BB962C8B-B14F-4D97-AF65-F5344CB8AC3E}">
        <p14:creationId xmlns:p14="http://schemas.microsoft.com/office/powerpoint/2010/main" val="4061260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Метою моєї курсової роботи є розробка імітаційної моделі дорожнього руху на керованому перехресті на основі формалізму Петрі-об’єктної моделі, проведення верифікації алгоритму та експериментальне дослідження моделі, метою дослідження є визначення тривалості першої та третьої фаз управління світлофорного об’єкта, за яких максимальна середня черга очікування автомобілів перед перехрестям є мінімальною.</a:t>
            </a:r>
          </a:p>
        </p:txBody>
      </p:sp>
      <p:sp>
        <p:nvSpPr>
          <p:cNvPr id="4" name="Slide Number Placeholder 3"/>
          <p:cNvSpPr>
            <a:spLocks noGrp="1"/>
          </p:cNvSpPr>
          <p:nvPr>
            <p:ph type="sldNum" sz="quarter" idx="5"/>
          </p:nvPr>
        </p:nvSpPr>
        <p:spPr/>
        <p:txBody>
          <a:bodyPr/>
          <a:lstStyle/>
          <a:p>
            <a:fld id="{FBE5A9E3-5CE7-4B54-B336-C7CFBF9DDC97}" type="slidenum">
              <a:rPr lang="uk-UA" smtClean="0"/>
              <a:t>2</a:t>
            </a:fld>
            <a:endParaRPr lang="uk-UA" dirty="0"/>
          </a:p>
        </p:txBody>
      </p:sp>
    </p:spTree>
    <p:extLst>
      <p:ext uri="{BB962C8B-B14F-4D97-AF65-F5344CB8AC3E}">
        <p14:creationId xmlns:p14="http://schemas.microsoft.com/office/powerpoint/2010/main" val="69252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імітації Петрі-об'єктної моделі. Тут пояснено, як відбувається формування списку Петрі-об'єктів, їх ініціалізація, виконання перетворень, цикл імітації, збір статистики та завершення моделювання без урахування пріоритетів та ймовірностей.</a:t>
            </a:r>
          </a:p>
        </p:txBody>
      </p:sp>
      <p:sp>
        <p:nvSpPr>
          <p:cNvPr id="4" name="Slide Number Placeholder 3"/>
          <p:cNvSpPr>
            <a:spLocks noGrp="1"/>
          </p:cNvSpPr>
          <p:nvPr>
            <p:ph type="sldNum" sz="quarter" idx="5"/>
          </p:nvPr>
        </p:nvSpPr>
        <p:spPr/>
        <p:txBody>
          <a:bodyPr/>
          <a:lstStyle/>
          <a:p>
            <a:fld id="{FBE5A9E3-5CE7-4B54-B336-C7CFBF9DDC97}" type="slidenum">
              <a:rPr lang="uk-UA" smtClean="0"/>
              <a:t>20</a:t>
            </a:fld>
            <a:endParaRPr lang="uk-UA"/>
          </a:p>
        </p:txBody>
      </p:sp>
    </p:spTree>
    <p:extLst>
      <p:ext uri="{BB962C8B-B14F-4D97-AF65-F5344CB8AC3E}">
        <p14:creationId xmlns:p14="http://schemas.microsoft.com/office/powerpoint/2010/main" val="603437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uk-UA" dirty="0"/>
              <a:t>На цих слайдах описано алгоритм імітації Петрі-об'єктної моделі. Тут пояснено, як відбувається формування списку Петрі-об'єктів, їх ініціалізація, виконання перетворень, цикл імітації, збір статистики та завершення моделювання без урахування пріоритетів та ймовірностей.</a:t>
            </a:r>
          </a:p>
        </p:txBody>
      </p:sp>
      <p:sp>
        <p:nvSpPr>
          <p:cNvPr id="4" name="Slide Number Placeholder 3"/>
          <p:cNvSpPr>
            <a:spLocks noGrp="1"/>
          </p:cNvSpPr>
          <p:nvPr>
            <p:ph type="sldNum" sz="quarter" idx="5"/>
          </p:nvPr>
        </p:nvSpPr>
        <p:spPr/>
        <p:txBody>
          <a:bodyPr/>
          <a:lstStyle/>
          <a:p>
            <a:fld id="{FBE5A9E3-5CE7-4B54-B336-C7CFBF9DDC97}" type="slidenum">
              <a:rPr lang="uk-UA" smtClean="0"/>
              <a:t>21</a:t>
            </a:fld>
            <a:endParaRPr lang="uk-UA"/>
          </a:p>
        </p:txBody>
      </p:sp>
    </p:spTree>
    <p:extLst>
      <p:ext uri="{BB962C8B-B14F-4D97-AF65-F5344CB8AC3E}">
        <p14:creationId xmlns:p14="http://schemas.microsoft.com/office/powerpoint/2010/main" val="1189042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uk-UA" dirty="0"/>
              <a:t>На цих слайдах описано алгоритм імітації Петрі-об'єктної моделі. Тут пояснено, як відбувається формування списку Петрі-об'єктів, їх ініціалізація, виконання перетворень, цикл імітації, збір статистики та завершення моделювання без урахування пріоритетів та ймовірностей.</a:t>
            </a:r>
          </a:p>
        </p:txBody>
      </p:sp>
      <p:sp>
        <p:nvSpPr>
          <p:cNvPr id="4" name="Slide Number Placeholder 3"/>
          <p:cNvSpPr>
            <a:spLocks noGrp="1"/>
          </p:cNvSpPr>
          <p:nvPr>
            <p:ph type="sldNum" sz="quarter" idx="5"/>
          </p:nvPr>
        </p:nvSpPr>
        <p:spPr/>
        <p:txBody>
          <a:bodyPr/>
          <a:lstStyle/>
          <a:p>
            <a:fld id="{FBE5A9E3-5CE7-4B54-B336-C7CFBF9DDC97}" type="slidenum">
              <a:rPr lang="uk-UA" smtClean="0"/>
              <a:t>22</a:t>
            </a:fld>
            <a:endParaRPr lang="uk-UA"/>
          </a:p>
        </p:txBody>
      </p:sp>
    </p:spTree>
    <p:extLst>
      <p:ext uri="{BB962C8B-B14F-4D97-AF65-F5344CB8AC3E}">
        <p14:creationId xmlns:p14="http://schemas.microsoft.com/office/powerpoint/2010/main" val="2640218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uk-UA" dirty="0"/>
              <a:t>Алгоритм чітко описує послідовність дій, що забезпечують імітацію стохастичної мережі Петрі з неконфліктними переходами.</a:t>
            </a:r>
          </a:p>
        </p:txBody>
      </p:sp>
      <p:sp>
        <p:nvSpPr>
          <p:cNvPr id="4" name="Slide Number Placeholder 3"/>
          <p:cNvSpPr>
            <a:spLocks noGrp="1"/>
          </p:cNvSpPr>
          <p:nvPr>
            <p:ph type="sldNum" sz="quarter" idx="5"/>
          </p:nvPr>
        </p:nvSpPr>
        <p:spPr/>
        <p:txBody>
          <a:bodyPr/>
          <a:lstStyle/>
          <a:p>
            <a:fld id="{FBE5A9E3-5CE7-4B54-B336-C7CFBF9DDC97}" type="slidenum">
              <a:rPr lang="uk-UA" smtClean="0"/>
              <a:t>23</a:t>
            </a:fld>
            <a:endParaRPr lang="uk-UA"/>
          </a:p>
        </p:txBody>
      </p:sp>
    </p:spTree>
    <p:extLst>
      <p:ext uri="{BB962C8B-B14F-4D97-AF65-F5344CB8AC3E}">
        <p14:creationId xmlns:p14="http://schemas.microsoft.com/office/powerpoint/2010/main" val="4266247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Результати верифікації моделі дорожнього руху демонструють вплив змін інтенсивності руху та тривалості фаз світлофора на середню довжину черг і кількість проїхавших. Зменшення інтенсивності на кожному з напрямків (прогони №2–5) призводило до скорочення черг на цих напрямках, але зменшувало кількість проїхавших. Збільшення тривалості жовтої фази (прогін №6) збільшувало черги на всіх напрямках без суттєвих змін у пропускній спроможності. Зміна тривалості першої (№7) та третьої фаз (№8) впливала на розподіл черг між напрямками залежно від збільшення часу пропуску, з максимальними середніми чергами 1.5 і 3.6 відповідно.</a:t>
            </a:r>
          </a:p>
        </p:txBody>
      </p:sp>
      <p:sp>
        <p:nvSpPr>
          <p:cNvPr id="4" name="Slide Number Placeholder 3"/>
          <p:cNvSpPr>
            <a:spLocks noGrp="1"/>
          </p:cNvSpPr>
          <p:nvPr>
            <p:ph type="sldNum" sz="quarter" idx="5"/>
          </p:nvPr>
        </p:nvSpPr>
        <p:spPr/>
        <p:txBody>
          <a:bodyPr/>
          <a:lstStyle/>
          <a:p>
            <a:fld id="{FBE5A9E3-5CE7-4B54-B336-C7CFBF9DDC97}" type="slidenum">
              <a:rPr lang="uk-UA" smtClean="0"/>
              <a:t>24</a:t>
            </a:fld>
            <a:endParaRPr lang="uk-UA"/>
          </a:p>
        </p:txBody>
      </p:sp>
    </p:spTree>
    <p:extLst>
      <p:ext uri="{BB962C8B-B14F-4D97-AF65-F5344CB8AC3E}">
        <p14:creationId xmlns:p14="http://schemas.microsoft.com/office/powerpoint/2010/main" val="4136626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9F62-70C9-14EA-35ED-1C8646F41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8BC3D-78E9-0588-35C2-A324A26C12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32E8A-6906-8228-EFE9-FB310F2AFA77}"/>
              </a:ext>
            </a:extLst>
          </p:cNvPr>
          <p:cNvSpPr>
            <a:spLocks noGrp="1"/>
          </p:cNvSpPr>
          <p:nvPr>
            <p:ph type="body" idx="1"/>
          </p:nvPr>
        </p:nvSpPr>
        <p:spPr/>
        <p:txBody>
          <a:bodyPr/>
          <a:lstStyle/>
          <a:p>
            <a:r>
              <a:rPr lang="uk-UA" dirty="0"/>
              <a:t>На цих слайдах представлені графіки, що відображають визначення перехідного періоду. Аналізуючи залежності максимальної середньої довжини черги та кількості проїхавших від часу, бачимо, що модель стабілізується приблизно через 30 000 умовних одиниць модельного часу.</a:t>
            </a:r>
          </a:p>
        </p:txBody>
      </p:sp>
      <p:sp>
        <p:nvSpPr>
          <p:cNvPr id="4" name="Slide Number Placeholder 3">
            <a:extLst>
              <a:ext uri="{FF2B5EF4-FFF2-40B4-BE49-F238E27FC236}">
                <a16:creationId xmlns:a16="http://schemas.microsoft.com/office/drawing/2014/main" id="{4F3278F1-F9B6-CA16-E07F-DB522EAEFCE9}"/>
              </a:ext>
            </a:extLst>
          </p:cNvPr>
          <p:cNvSpPr>
            <a:spLocks noGrp="1"/>
          </p:cNvSpPr>
          <p:nvPr>
            <p:ph type="sldNum" sz="quarter" idx="5"/>
          </p:nvPr>
        </p:nvSpPr>
        <p:spPr/>
        <p:txBody>
          <a:bodyPr/>
          <a:lstStyle/>
          <a:p>
            <a:fld id="{FBE5A9E3-5CE7-4B54-B336-C7CFBF9DDC97}" type="slidenum">
              <a:rPr lang="uk-UA" smtClean="0"/>
              <a:t>25</a:t>
            </a:fld>
            <a:endParaRPr lang="uk-UA"/>
          </a:p>
        </p:txBody>
      </p:sp>
    </p:spTree>
    <p:extLst>
      <p:ext uri="{BB962C8B-B14F-4D97-AF65-F5344CB8AC3E}">
        <p14:creationId xmlns:p14="http://schemas.microsoft.com/office/powerpoint/2010/main" val="756045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B23A-198A-8355-549C-7B61177E7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D3CFE-D1C7-80FB-6AB4-1C9852B7F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0560D-007C-409E-E019-BDD2916F4E04}"/>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EABB62DD-76AE-674A-8095-3C46B911421A}"/>
              </a:ext>
            </a:extLst>
          </p:cNvPr>
          <p:cNvSpPr>
            <a:spLocks noGrp="1"/>
          </p:cNvSpPr>
          <p:nvPr>
            <p:ph type="sldNum" sz="quarter" idx="5"/>
          </p:nvPr>
        </p:nvSpPr>
        <p:spPr/>
        <p:txBody>
          <a:bodyPr/>
          <a:lstStyle/>
          <a:p>
            <a:fld id="{FBE5A9E3-5CE7-4B54-B336-C7CFBF9DDC97}" type="slidenum">
              <a:rPr lang="uk-UA" smtClean="0"/>
              <a:t>26</a:t>
            </a:fld>
            <a:endParaRPr lang="uk-UA"/>
          </a:p>
        </p:txBody>
      </p:sp>
    </p:spTree>
    <p:extLst>
      <p:ext uri="{BB962C8B-B14F-4D97-AF65-F5344CB8AC3E}">
        <p14:creationId xmlns:p14="http://schemas.microsoft.com/office/powerpoint/2010/main" val="3237996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050F6-C37F-4735-D9C5-CB25738C6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4AD3B-31E9-1362-A3B2-CE8FB1E31B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B1645A-60A2-F2EF-A181-E5E1A00C4A81}"/>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5043F7C9-A0EE-9E55-4994-E9882ADCBEA1}"/>
              </a:ext>
            </a:extLst>
          </p:cNvPr>
          <p:cNvSpPr>
            <a:spLocks noGrp="1"/>
          </p:cNvSpPr>
          <p:nvPr>
            <p:ph type="sldNum" sz="quarter" idx="5"/>
          </p:nvPr>
        </p:nvSpPr>
        <p:spPr/>
        <p:txBody>
          <a:bodyPr/>
          <a:lstStyle/>
          <a:p>
            <a:fld id="{FBE5A9E3-5CE7-4B54-B336-C7CFBF9DDC97}" type="slidenum">
              <a:rPr lang="uk-UA" smtClean="0"/>
              <a:t>27</a:t>
            </a:fld>
            <a:endParaRPr lang="uk-UA"/>
          </a:p>
        </p:txBody>
      </p:sp>
    </p:spTree>
    <p:extLst>
      <p:ext uri="{BB962C8B-B14F-4D97-AF65-F5344CB8AC3E}">
        <p14:creationId xmlns:p14="http://schemas.microsoft.com/office/powerpoint/2010/main" val="3895352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E6346-180C-2E58-1502-D3D573EB7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DBC1D-A41C-038C-1781-C4D8AC2AB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07A0D-2E71-0D7B-FE48-6E15F5B5A708}"/>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B98A58C8-4801-AC57-A326-3132C71550DC}"/>
              </a:ext>
            </a:extLst>
          </p:cNvPr>
          <p:cNvSpPr>
            <a:spLocks noGrp="1"/>
          </p:cNvSpPr>
          <p:nvPr>
            <p:ph type="sldNum" sz="quarter" idx="5"/>
          </p:nvPr>
        </p:nvSpPr>
        <p:spPr/>
        <p:txBody>
          <a:bodyPr/>
          <a:lstStyle/>
          <a:p>
            <a:fld id="{FBE5A9E3-5CE7-4B54-B336-C7CFBF9DDC97}" type="slidenum">
              <a:rPr lang="uk-UA" smtClean="0"/>
              <a:t>28</a:t>
            </a:fld>
            <a:endParaRPr lang="uk-UA"/>
          </a:p>
        </p:txBody>
      </p:sp>
    </p:spTree>
    <p:extLst>
      <p:ext uri="{BB962C8B-B14F-4D97-AF65-F5344CB8AC3E}">
        <p14:creationId xmlns:p14="http://schemas.microsoft.com/office/powerpoint/2010/main" val="1040751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B826-3A02-816E-C611-215784C77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A8D0C-4137-24E7-CCFB-7275978FB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DA0C7-B7C1-14A9-F9B3-089A62E0612F}"/>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FB466284-9C5F-863E-40D8-607FB96D7948}"/>
              </a:ext>
            </a:extLst>
          </p:cNvPr>
          <p:cNvSpPr>
            <a:spLocks noGrp="1"/>
          </p:cNvSpPr>
          <p:nvPr>
            <p:ph type="sldNum" sz="quarter" idx="5"/>
          </p:nvPr>
        </p:nvSpPr>
        <p:spPr/>
        <p:txBody>
          <a:bodyPr/>
          <a:lstStyle/>
          <a:p>
            <a:fld id="{FBE5A9E3-5CE7-4B54-B336-C7CFBF9DDC97}" type="slidenum">
              <a:rPr lang="uk-UA" smtClean="0"/>
              <a:t>29</a:t>
            </a:fld>
            <a:endParaRPr lang="uk-UA"/>
          </a:p>
        </p:txBody>
      </p:sp>
    </p:spTree>
    <p:extLst>
      <p:ext uri="{BB962C8B-B14F-4D97-AF65-F5344CB8AC3E}">
        <p14:creationId xmlns:p14="http://schemas.microsoft.com/office/powerpoint/2010/main" val="277974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Перейдемо</a:t>
            </a:r>
            <a:r>
              <a:rPr lang="ru-RU" dirty="0"/>
              <a:t> до </a:t>
            </a:r>
            <a:r>
              <a:rPr lang="ru-RU" dirty="0" err="1"/>
              <a:t>концептуальної</a:t>
            </a:r>
            <a:r>
              <a:rPr lang="ru-RU" dirty="0"/>
              <a:t> </a:t>
            </a:r>
            <a:r>
              <a:rPr lang="ru-RU" dirty="0" err="1"/>
              <a:t>моделі</a:t>
            </a:r>
            <a:r>
              <a:rPr lang="ru-RU" dirty="0"/>
              <a:t>. На </a:t>
            </a:r>
            <a:r>
              <a:rPr lang="ru-RU" dirty="0" err="1"/>
              <a:t>цьому</a:t>
            </a:r>
            <a:r>
              <a:rPr lang="ru-RU" dirty="0"/>
              <a:t> </a:t>
            </a:r>
            <a:r>
              <a:rPr lang="ru-RU" dirty="0" err="1"/>
              <a:t>слайді</a:t>
            </a:r>
            <a:r>
              <a:rPr lang="ru-RU" dirty="0"/>
              <a:t> </a:t>
            </a:r>
            <a:r>
              <a:rPr lang="ru-RU" dirty="0" err="1"/>
              <a:t>ви</a:t>
            </a:r>
            <a:r>
              <a:rPr lang="ru-RU" dirty="0"/>
              <a:t> </a:t>
            </a:r>
            <a:r>
              <a:rPr lang="ru-RU" dirty="0" err="1"/>
              <a:t>бачите</a:t>
            </a:r>
            <a:r>
              <a:rPr lang="ru-RU" dirty="0"/>
              <a:t> </a:t>
            </a:r>
            <a:r>
              <a:rPr lang="ru-RU" dirty="0" err="1"/>
              <a:t>структурну</a:t>
            </a:r>
            <a:r>
              <a:rPr lang="ru-RU" dirty="0"/>
              <a:t> схему </a:t>
            </a:r>
            <a:r>
              <a:rPr lang="ru-RU" dirty="0" err="1"/>
              <a:t>моделі</a:t>
            </a:r>
            <a:r>
              <a:rPr lang="ru-RU" dirty="0"/>
              <a:t>. </a:t>
            </a:r>
            <a:r>
              <a:rPr lang="ru-RU" dirty="0" err="1"/>
              <a:t>Об'єктом</a:t>
            </a:r>
            <a:r>
              <a:rPr lang="ru-RU" dirty="0"/>
              <a:t> </a:t>
            </a:r>
            <a:r>
              <a:rPr lang="ru-RU" dirty="0" err="1"/>
              <a:t>моделювання</a:t>
            </a:r>
            <a:r>
              <a:rPr lang="ru-RU" dirty="0"/>
              <a:t> є </a:t>
            </a:r>
            <a:r>
              <a:rPr lang="ru-RU" dirty="0" err="1"/>
              <a:t>кероване</a:t>
            </a:r>
            <a:r>
              <a:rPr lang="ru-RU" dirty="0"/>
              <a:t> </a:t>
            </a:r>
            <a:r>
              <a:rPr lang="ru-RU" dirty="0" err="1"/>
              <a:t>перехрестя</a:t>
            </a:r>
            <a:r>
              <a:rPr lang="ru-RU" dirty="0"/>
              <a:t>. </a:t>
            </a:r>
            <a:r>
              <a:rPr lang="ru-RU" dirty="0" err="1"/>
              <a:t>Воно</a:t>
            </a:r>
            <a:r>
              <a:rPr lang="ru-RU" dirty="0"/>
              <a:t> </a:t>
            </a:r>
            <a:r>
              <a:rPr lang="ru-RU" dirty="0" err="1"/>
              <a:t>складається</a:t>
            </a:r>
            <a:r>
              <a:rPr lang="ru-RU" dirty="0"/>
              <a:t> з </a:t>
            </a:r>
            <a:r>
              <a:rPr lang="ru-RU" dirty="0" err="1"/>
              <a:t>двох</a:t>
            </a:r>
            <a:r>
              <a:rPr lang="ru-RU" dirty="0"/>
              <a:t> </a:t>
            </a:r>
            <a:r>
              <a:rPr lang="ru-RU" dirty="0" err="1"/>
              <a:t>доріг</a:t>
            </a:r>
            <a:r>
              <a:rPr lang="ru-RU" dirty="0"/>
              <a:t>, </a:t>
            </a:r>
            <a:r>
              <a:rPr lang="ru-RU" dirty="0" err="1"/>
              <a:t>які</a:t>
            </a:r>
            <a:r>
              <a:rPr lang="ru-RU" dirty="0"/>
              <a:t> </a:t>
            </a:r>
            <a:r>
              <a:rPr lang="ru-RU" dirty="0" err="1"/>
              <a:t>перетинаються</a:t>
            </a:r>
            <a:r>
              <a:rPr lang="ru-RU" dirty="0"/>
              <a:t>, </a:t>
            </a:r>
            <a:r>
              <a:rPr lang="ru-RU" dirty="0" err="1"/>
              <a:t>кожна</a:t>
            </a:r>
            <a:r>
              <a:rPr lang="ru-RU" dirty="0"/>
              <a:t> з </a:t>
            </a:r>
            <a:r>
              <a:rPr lang="ru-RU" dirty="0" err="1"/>
              <a:t>яких</a:t>
            </a:r>
            <a:r>
              <a:rPr lang="ru-RU" dirty="0"/>
              <a:t> </a:t>
            </a:r>
            <a:r>
              <a:rPr lang="ru-RU" dirty="0" err="1"/>
              <a:t>має</a:t>
            </a:r>
            <a:r>
              <a:rPr lang="ru-RU" dirty="0"/>
              <a:t> по </a:t>
            </a:r>
            <a:r>
              <a:rPr lang="ru-RU" dirty="0" err="1"/>
              <a:t>дві</a:t>
            </a:r>
            <a:r>
              <a:rPr lang="ru-RU" dirty="0"/>
              <a:t> </a:t>
            </a:r>
            <a:r>
              <a:rPr lang="ru-RU" dirty="0" err="1"/>
              <a:t>смуги</a:t>
            </a:r>
            <a:r>
              <a:rPr lang="ru-RU" dirty="0"/>
              <a:t> руху, </a:t>
            </a:r>
            <a:r>
              <a:rPr lang="ru-RU" dirty="0" err="1"/>
              <a:t>світлофорного</a:t>
            </a:r>
            <a:r>
              <a:rPr lang="ru-RU" dirty="0"/>
              <a:t> </a:t>
            </a:r>
            <a:r>
              <a:rPr lang="ru-RU" dirty="0" err="1"/>
              <a:t>об'єкта</a:t>
            </a:r>
            <a:r>
              <a:rPr lang="ru-RU" dirty="0"/>
              <a:t>, </a:t>
            </a:r>
            <a:r>
              <a:rPr lang="ru-RU" dirty="0" err="1"/>
              <a:t>що</a:t>
            </a:r>
            <a:r>
              <a:rPr lang="ru-RU" dirty="0"/>
              <a:t> </a:t>
            </a:r>
            <a:r>
              <a:rPr lang="ru-RU" dirty="0" err="1"/>
              <a:t>керує</a:t>
            </a:r>
            <a:r>
              <a:rPr lang="ru-RU" dirty="0"/>
              <a:t> рухом, та </a:t>
            </a:r>
            <a:r>
              <a:rPr lang="ru-RU" dirty="0" err="1"/>
              <a:t>чотирьох</a:t>
            </a:r>
            <a:r>
              <a:rPr lang="ru-RU" dirty="0"/>
              <a:t> </a:t>
            </a:r>
            <a:r>
              <a:rPr lang="ru-RU" dirty="0" err="1"/>
              <a:t>потоків</a:t>
            </a:r>
            <a:r>
              <a:rPr lang="ru-RU" dirty="0"/>
              <a:t> </a:t>
            </a:r>
            <a:r>
              <a:rPr lang="ru-RU" dirty="0" err="1"/>
              <a:t>автомобілів</a:t>
            </a:r>
            <a:r>
              <a:rPr lang="ru-RU" dirty="0"/>
              <a:t>.</a:t>
            </a:r>
            <a:endParaRPr lang="uk-UA" dirty="0"/>
          </a:p>
        </p:txBody>
      </p:sp>
      <p:sp>
        <p:nvSpPr>
          <p:cNvPr id="4" name="Slide Number Placeholder 3"/>
          <p:cNvSpPr>
            <a:spLocks noGrp="1"/>
          </p:cNvSpPr>
          <p:nvPr>
            <p:ph type="sldNum" sz="quarter" idx="5"/>
          </p:nvPr>
        </p:nvSpPr>
        <p:spPr/>
        <p:txBody>
          <a:bodyPr/>
          <a:lstStyle/>
          <a:p>
            <a:fld id="{FBE5A9E3-5CE7-4B54-B336-C7CFBF9DDC97}" type="slidenum">
              <a:rPr lang="uk-UA" smtClean="0"/>
              <a:t>3</a:t>
            </a:fld>
            <a:endParaRPr lang="uk-UA"/>
          </a:p>
        </p:txBody>
      </p:sp>
    </p:spTree>
    <p:extLst>
      <p:ext uri="{BB962C8B-B14F-4D97-AF65-F5344CB8AC3E}">
        <p14:creationId xmlns:p14="http://schemas.microsoft.com/office/powerpoint/2010/main" val="702471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5A44-B7E2-3380-80A3-0A6273B98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87A1F-175E-0C5D-FF77-0C15EB189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1B15C-0D53-493D-C10D-08ADAC43DEFE}"/>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3527A5BF-7731-D685-8177-900C5D7C3961}"/>
              </a:ext>
            </a:extLst>
          </p:cNvPr>
          <p:cNvSpPr>
            <a:spLocks noGrp="1"/>
          </p:cNvSpPr>
          <p:nvPr>
            <p:ph type="sldNum" sz="quarter" idx="5"/>
          </p:nvPr>
        </p:nvSpPr>
        <p:spPr/>
        <p:txBody>
          <a:bodyPr/>
          <a:lstStyle/>
          <a:p>
            <a:fld id="{FBE5A9E3-5CE7-4B54-B336-C7CFBF9DDC97}" type="slidenum">
              <a:rPr lang="uk-UA" smtClean="0"/>
              <a:t>30</a:t>
            </a:fld>
            <a:endParaRPr lang="uk-UA"/>
          </a:p>
        </p:txBody>
      </p:sp>
    </p:spTree>
    <p:extLst>
      <p:ext uri="{BB962C8B-B14F-4D97-AF65-F5344CB8AC3E}">
        <p14:creationId xmlns:p14="http://schemas.microsoft.com/office/powerpoint/2010/main" val="1290785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CCD9-AE24-0B4B-3381-95010D0AC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4F2F9-0D47-457B-3518-16F42E674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C9D23-D1CD-ED17-E5E5-9D60C93473B3}"/>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3B171BB7-01C2-3E6A-B204-EBA10650AEF0}"/>
              </a:ext>
            </a:extLst>
          </p:cNvPr>
          <p:cNvSpPr>
            <a:spLocks noGrp="1"/>
          </p:cNvSpPr>
          <p:nvPr>
            <p:ph type="sldNum" sz="quarter" idx="5"/>
          </p:nvPr>
        </p:nvSpPr>
        <p:spPr/>
        <p:txBody>
          <a:bodyPr/>
          <a:lstStyle/>
          <a:p>
            <a:fld id="{FBE5A9E3-5CE7-4B54-B336-C7CFBF9DDC97}" type="slidenum">
              <a:rPr lang="uk-UA" smtClean="0"/>
              <a:t>31</a:t>
            </a:fld>
            <a:endParaRPr lang="uk-UA"/>
          </a:p>
        </p:txBody>
      </p:sp>
    </p:spTree>
    <p:extLst>
      <p:ext uri="{BB962C8B-B14F-4D97-AF65-F5344CB8AC3E}">
        <p14:creationId xmlns:p14="http://schemas.microsoft.com/office/powerpoint/2010/main" val="4209782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06A8-FE76-9AB0-65E8-BEC93AD77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9E409-4BAE-E2DC-D570-BECCC4DF6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07912-B7D8-6CDA-B04E-B09CADF80CE6}"/>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FEF5C98A-7A76-02D6-4384-26E062B7BDE4}"/>
              </a:ext>
            </a:extLst>
          </p:cNvPr>
          <p:cNvSpPr>
            <a:spLocks noGrp="1"/>
          </p:cNvSpPr>
          <p:nvPr>
            <p:ph type="sldNum" sz="quarter" idx="5"/>
          </p:nvPr>
        </p:nvSpPr>
        <p:spPr/>
        <p:txBody>
          <a:bodyPr/>
          <a:lstStyle/>
          <a:p>
            <a:fld id="{FBE5A9E3-5CE7-4B54-B336-C7CFBF9DDC97}" type="slidenum">
              <a:rPr lang="uk-UA" smtClean="0"/>
              <a:t>32</a:t>
            </a:fld>
            <a:endParaRPr lang="uk-UA"/>
          </a:p>
        </p:txBody>
      </p:sp>
    </p:spTree>
    <p:extLst>
      <p:ext uri="{BB962C8B-B14F-4D97-AF65-F5344CB8AC3E}">
        <p14:creationId xmlns:p14="http://schemas.microsoft.com/office/powerpoint/2010/main" val="2025088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E41C-3E75-8E97-E70D-67F66DE91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EB54C-9643-D4CA-D97F-FFA507BC3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C6F6-CA1F-0889-BEF7-95E1EED60748}"/>
              </a:ext>
            </a:extLst>
          </p:cNvPr>
          <p:cNvSpPr>
            <a:spLocks noGrp="1"/>
          </p:cNvSpPr>
          <p:nvPr>
            <p:ph type="body" idx="1"/>
          </p:nvPr>
        </p:nvSpPr>
        <p:spPr/>
        <p:txBody>
          <a:bodyPr/>
          <a:lstStyle/>
          <a:p>
            <a:r>
              <a:rPr lang="uk-UA" dirty="0"/>
              <a:t>Інші графіки наведено для ретельного аналізу.</a:t>
            </a:r>
          </a:p>
        </p:txBody>
      </p:sp>
      <p:sp>
        <p:nvSpPr>
          <p:cNvPr id="4" name="Slide Number Placeholder 3">
            <a:extLst>
              <a:ext uri="{FF2B5EF4-FFF2-40B4-BE49-F238E27FC236}">
                <a16:creationId xmlns:a16="http://schemas.microsoft.com/office/drawing/2014/main" id="{566EA2F2-E16D-5D67-B15D-113E1D45FE10}"/>
              </a:ext>
            </a:extLst>
          </p:cNvPr>
          <p:cNvSpPr>
            <a:spLocks noGrp="1"/>
          </p:cNvSpPr>
          <p:nvPr>
            <p:ph type="sldNum" sz="quarter" idx="5"/>
          </p:nvPr>
        </p:nvSpPr>
        <p:spPr/>
        <p:txBody>
          <a:bodyPr/>
          <a:lstStyle/>
          <a:p>
            <a:fld id="{FBE5A9E3-5CE7-4B54-B336-C7CFBF9DDC97}" type="slidenum">
              <a:rPr lang="uk-UA" smtClean="0"/>
              <a:t>33</a:t>
            </a:fld>
            <a:endParaRPr lang="uk-UA"/>
          </a:p>
        </p:txBody>
      </p:sp>
    </p:spTree>
    <p:extLst>
      <p:ext uri="{BB962C8B-B14F-4D97-AF65-F5344CB8AC3E}">
        <p14:creationId xmlns:p14="http://schemas.microsoft.com/office/powerpoint/2010/main" val="292158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Цей слайд підтверджує кількість прогонів, потрібну для статистичної значущості результатів. Кожна комбінація тривалості фаз моделювалася 20 разів, що дозволило досягти стабільних середніх значень.</a:t>
            </a:r>
          </a:p>
        </p:txBody>
      </p:sp>
      <p:sp>
        <p:nvSpPr>
          <p:cNvPr id="4" name="Slide Number Placeholder 3"/>
          <p:cNvSpPr>
            <a:spLocks noGrp="1"/>
          </p:cNvSpPr>
          <p:nvPr>
            <p:ph type="sldNum" sz="quarter" idx="5"/>
          </p:nvPr>
        </p:nvSpPr>
        <p:spPr/>
        <p:txBody>
          <a:bodyPr/>
          <a:lstStyle/>
          <a:p>
            <a:fld id="{FBE5A9E3-5CE7-4B54-B336-C7CFBF9DDC97}" type="slidenum">
              <a:rPr lang="uk-UA" smtClean="0"/>
              <a:t>34</a:t>
            </a:fld>
            <a:endParaRPr lang="uk-UA"/>
          </a:p>
        </p:txBody>
      </p:sp>
    </p:spTree>
    <p:extLst>
      <p:ext uri="{BB962C8B-B14F-4D97-AF65-F5344CB8AC3E}">
        <p14:creationId xmlns:p14="http://schemas.microsoft.com/office/powerpoint/2010/main" val="673143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35</a:t>
            </a:fld>
            <a:endParaRPr lang="uk-UA"/>
          </a:p>
        </p:txBody>
      </p:sp>
    </p:spTree>
    <p:extLst>
      <p:ext uri="{BB962C8B-B14F-4D97-AF65-F5344CB8AC3E}">
        <p14:creationId xmlns:p14="http://schemas.microsoft.com/office/powerpoint/2010/main" val="4192344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36</a:t>
            </a:fld>
            <a:endParaRPr lang="uk-UA"/>
          </a:p>
        </p:txBody>
      </p:sp>
    </p:spTree>
    <p:extLst>
      <p:ext uri="{BB962C8B-B14F-4D97-AF65-F5344CB8AC3E}">
        <p14:creationId xmlns:p14="http://schemas.microsoft.com/office/powerpoint/2010/main" val="2867520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37</a:t>
            </a:fld>
            <a:endParaRPr lang="uk-UA"/>
          </a:p>
        </p:txBody>
      </p:sp>
    </p:spTree>
    <p:extLst>
      <p:ext uri="{BB962C8B-B14F-4D97-AF65-F5344CB8AC3E}">
        <p14:creationId xmlns:p14="http://schemas.microsoft.com/office/powerpoint/2010/main" val="3285756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38</a:t>
            </a:fld>
            <a:endParaRPr lang="uk-UA"/>
          </a:p>
        </p:txBody>
      </p:sp>
    </p:spTree>
    <p:extLst>
      <p:ext uri="{BB962C8B-B14F-4D97-AF65-F5344CB8AC3E}">
        <p14:creationId xmlns:p14="http://schemas.microsoft.com/office/powerpoint/2010/main" val="2923295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39</a:t>
            </a:fld>
            <a:endParaRPr lang="uk-UA"/>
          </a:p>
        </p:txBody>
      </p:sp>
    </p:spTree>
    <p:extLst>
      <p:ext uri="{BB962C8B-B14F-4D97-AF65-F5344CB8AC3E}">
        <p14:creationId xmlns:p14="http://schemas.microsoft.com/office/powerpoint/2010/main" val="256444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цьому слайді представлено опис процесу моделювання. Автомобілі прибувають до перехрестя з різною інтенсивністю з чотирьох напрямків. Робота перехрестя регулюється світлофорним об'єктом, який змінює фази: зелене світло для перших двох напрямків, жовте, зелене для інших двох, знову жовте. Автомобілі зупиняються перед червоним світлом і чекають на зелений. Ефективність оцінюється за максимальною середньою кількістю автомобілів, які очікують за напрямком.</a:t>
            </a:r>
          </a:p>
        </p:txBody>
      </p:sp>
      <p:sp>
        <p:nvSpPr>
          <p:cNvPr id="4" name="Slide Number Placeholder 3"/>
          <p:cNvSpPr>
            <a:spLocks noGrp="1"/>
          </p:cNvSpPr>
          <p:nvPr>
            <p:ph type="sldNum" sz="quarter" idx="5"/>
          </p:nvPr>
        </p:nvSpPr>
        <p:spPr/>
        <p:txBody>
          <a:bodyPr/>
          <a:lstStyle/>
          <a:p>
            <a:fld id="{FBE5A9E3-5CE7-4B54-B336-C7CFBF9DDC97}" type="slidenum">
              <a:rPr lang="uk-UA" smtClean="0"/>
              <a:t>4</a:t>
            </a:fld>
            <a:endParaRPr lang="uk-UA"/>
          </a:p>
        </p:txBody>
      </p:sp>
    </p:spTree>
    <p:extLst>
      <p:ext uri="{BB962C8B-B14F-4D97-AF65-F5344CB8AC3E}">
        <p14:creationId xmlns:p14="http://schemas.microsoft.com/office/powerpoint/2010/main" val="1777308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цих слайдах описано алгоритм оптимізації параметрів моделі. Застосовано еволюційний алгоритм, який використовує поняття популяції, фітнес функції, турнірного відбору, схрещування, мутації, елітаризму. Алгоритм направлений на пошук оптимальних тривалостей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40</a:t>
            </a:fld>
            <a:endParaRPr lang="uk-UA"/>
          </a:p>
        </p:txBody>
      </p:sp>
    </p:spTree>
    <p:extLst>
      <p:ext uri="{BB962C8B-B14F-4D97-AF65-F5344CB8AC3E}">
        <p14:creationId xmlns:p14="http://schemas.microsoft.com/office/powerpoint/2010/main" val="1777625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1FFFB-86F1-6356-C092-2C60FA6BF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C10FE-717A-B357-ECC3-1906FC1D7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6D0D-5550-4DCC-6540-C4BE26481F18}"/>
              </a:ext>
            </a:extLst>
          </p:cNvPr>
          <p:cNvSpPr>
            <a:spLocks noGrp="1"/>
          </p:cNvSpPr>
          <p:nvPr>
            <p:ph type="body" idx="1"/>
          </p:nvPr>
        </p:nvSpPr>
        <p:spPr/>
        <p:txBody>
          <a:bodyPr/>
          <a:lstStyle/>
          <a:p>
            <a:r>
              <a:rPr lang="uk-UA" dirty="0"/>
              <a:t>Підхід (не закон) динамічного елітаризму запозичено з підходу тренування нейронних мереж, а саме – параметру швидкості навчання при алгоритмі оптимізації (</a:t>
            </a:r>
            <a:r>
              <a:rPr lang="en-US" dirty="0"/>
              <a:t>learning rate</a:t>
            </a:r>
            <a:r>
              <a:rPr lang="uk-UA" dirty="0"/>
              <a:t>).</a:t>
            </a:r>
          </a:p>
        </p:txBody>
      </p:sp>
      <p:sp>
        <p:nvSpPr>
          <p:cNvPr id="4" name="Slide Number Placeholder 3">
            <a:extLst>
              <a:ext uri="{FF2B5EF4-FFF2-40B4-BE49-F238E27FC236}">
                <a16:creationId xmlns:a16="http://schemas.microsoft.com/office/drawing/2014/main" id="{79292A06-914F-58B0-29DF-B9B1B07EFEEB}"/>
              </a:ext>
            </a:extLst>
          </p:cNvPr>
          <p:cNvSpPr>
            <a:spLocks noGrp="1"/>
          </p:cNvSpPr>
          <p:nvPr>
            <p:ph type="sldNum" sz="quarter" idx="5"/>
          </p:nvPr>
        </p:nvSpPr>
        <p:spPr/>
        <p:txBody>
          <a:bodyPr/>
          <a:lstStyle/>
          <a:p>
            <a:fld id="{FBE5A9E3-5CE7-4B54-B336-C7CFBF9DDC97}" type="slidenum">
              <a:rPr lang="uk-UA" smtClean="0"/>
              <a:t>41</a:t>
            </a:fld>
            <a:endParaRPr lang="uk-UA"/>
          </a:p>
        </p:txBody>
      </p:sp>
    </p:spTree>
    <p:extLst>
      <p:ext uri="{BB962C8B-B14F-4D97-AF65-F5344CB8AC3E}">
        <p14:creationId xmlns:p14="http://schemas.microsoft.com/office/powerpoint/2010/main" val="3350490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8F33-027D-C232-0F5E-DBACF2290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5AD42-95EF-3CFF-EC6D-A53382F5B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652625-FC81-64C9-BE70-44872D33D15A}"/>
              </a:ext>
            </a:extLst>
          </p:cNvPr>
          <p:cNvSpPr>
            <a:spLocks noGrp="1"/>
          </p:cNvSpPr>
          <p:nvPr>
            <p:ph type="body" idx="1"/>
          </p:nvPr>
        </p:nvSpPr>
        <p:spPr/>
        <p:txBody>
          <a:bodyPr/>
          <a:lstStyle/>
          <a:p>
            <a:r>
              <a:rPr lang="uk-UA" dirty="0"/>
              <a:t>Також для першої тисячі поколінь було попередньо розраховано відсоток динамічного елітаризму щоб не навантажувати систему.</a:t>
            </a:r>
          </a:p>
        </p:txBody>
      </p:sp>
      <p:sp>
        <p:nvSpPr>
          <p:cNvPr id="4" name="Slide Number Placeholder 3">
            <a:extLst>
              <a:ext uri="{FF2B5EF4-FFF2-40B4-BE49-F238E27FC236}">
                <a16:creationId xmlns:a16="http://schemas.microsoft.com/office/drawing/2014/main" id="{5479FF3A-C890-3A80-9D0E-097CFB3367DF}"/>
              </a:ext>
            </a:extLst>
          </p:cNvPr>
          <p:cNvSpPr>
            <a:spLocks noGrp="1"/>
          </p:cNvSpPr>
          <p:nvPr>
            <p:ph type="sldNum" sz="quarter" idx="5"/>
          </p:nvPr>
        </p:nvSpPr>
        <p:spPr/>
        <p:txBody>
          <a:bodyPr/>
          <a:lstStyle/>
          <a:p>
            <a:fld id="{FBE5A9E3-5CE7-4B54-B336-C7CFBF9DDC97}" type="slidenum">
              <a:rPr lang="uk-UA" smtClean="0"/>
              <a:t>42</a:t>
            </a:fld>
            <a:endParaRPr lang="uk-UA"/>
          </a:p>
        </p:txBody>
      </p:sp>
    </p:spTree>
    <p:extLst>
      <p:ext uri="{BB962C8B-B14F-4D97-AF65-F5344CB8AC3E}">
        <p14:creationId xmlns:p14="http://schemas.microsoft.com/office/powerpoint/2010/main" val="2243045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C4F6-EC22-FD72-6B6C-24DEE162F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5B0CD-8A8D-99EF-4250-BF8B96723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E86BC-68AB-3B7B-9C61-EC30468550C8}"/>
              </a:ext>
            </a:extLst>
          </p:cNvPr>
          <p:cNvSpPr>
            <a:spLocks noGrp="1"/>
          </p:cNvSpPr>
          <p:nvPr>
            <p:ph type="body" idx="1"/>
          </p:nvPr>
        </p:nvSpPr>
        <p:spPr/>
        <p:txBody>
          <a:bodyPr/>
          <a:lstStyle/>
          <a:p>
            <a:r>
              <a:rPr lang="uk-UA" dirty="0"/>
              <a:t>Тут продемонстровано результати оптимізації параметрів моделі еволюційним алгоритмом. Як можна побачити, на початку процесу зберігається більша різноманітність популяції, а наприкінці слід віддавати перевагу вже покращеним рішенням.</a:t>
            </a:r>
          </a:p>
        </p:txBody>
      </p:sp>
      <p:sp>
        <p:nvSpPr>
          <p:cNvPr id="4" name="Slide Number Placeholder 3">
            <a:extLst>
              <a:ext uri="{FF2B5EF4-FFF2-40B4-BE49-F238E27FC236}">
                <a16:creationId xmlns:a16="http://schemas.microsoft.com/office/drawing/2014/main" id="{39264473-72BF-897E-A689-00151C3D6454}"/>
              </a:ext>
            </a:extLst>
          </p:cNvPr>
          <p:cNvSpPr>
            <a:spLocks noGrp="1"/>
          </p:cNvSpPr>
          <p:nvPr>
            <p:ph type="sldNum" sz="quarter" idx="5"/>
          </p:nvPr>
        </p:nvSpPr>
        <p:spPr/>
        <p:txBody>
          <a:bodyPr/>
          <a:lstStyle/>
          <a:p>
            <a:fld id="{FBE5A9E3-5CE7-4B54-B336-C7CFBF9DDC97}" type="slidenum">
              <a:rPr lang="uk-UA" smtClean="0"/>
              <a:t>43</a:t>
            </a:fld>
            <a:endParaRPr lang="uk-UA"/>
          </a:p>
        </p:txBody>
      </p:sp>
    </p:spTree>
    <p:extLst>
      <p:ext uri="{BB962C8B-B14F-4D97-AF65-F5344CB8AC3E}">
        <p14:creationId xmlns:p14="http://schemas.microsoft.com/office/powerpoint/2010/main" val="1251732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6AAD-8DB5-F731-9347-BCCEDAC6A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838AD-6C50-106D-385A-84A0E5CFB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6236DA-8E1C-4A84-4D75-84AD810A2C7B}"/>
              </a:ext>
            </a:extLst>
          </p:cNvPr>
          <p:cNvSpPr>
            <a:spLocks noGrp="1"/>
          </p:cNvSpPr>
          <p:nvPr>
            <p:ph type="body" idx="1"/>
          </p:nvPr>
        </p:nvSpPr>
        <p:spPr/>
        <p:txBody>
          <a:bodyPr/>
          <a:lstStyle/>
          <a:p>
            <a:r>
              <a:rPr lang="uk-UA" dirty="0"/>
              <a:t>Тут продемонстровано результати оптимізації параметрів моделі еволюційним алгоритмом. Як можна побачити, на початку процесу зберігається більша різноманітність популяції, а наприкінці слід віддавати перевагу вже покращеним рішенням.</a:t>
            </a:r>
          </a:p>
        </p:txBody>
      </p:sp>
      <p:sp>
        <p:nvSpPr>
          <p:cNvPr id="4" name="Slide Number Placeholder 3">
            <a:extLst>
              <a:ext uri="{FF2B5EF4-FFF2-40B4-BE49-F238E27FC236}">
                <a16:creationId xmlns:a16="http://schemas.microsoft.com/office/drawing/2014/main" id="{6D1C11A9-C02E-7E72-BA01-95339C7B9BE2}"/>
              </a:ext>
            </a:extLst>
          </p:cNvPr>
          <p:cNvSpPr>
            <a:spLocks noGrp="1"/>
          </p:cNvSpPr>
          <p:nvPr>
            <p:ph type="sldNum" sz="quarter" idx="5"/>
          </p:nvPr>
        </p:nvSpPr>
        <p:spPr/>
        <p:txBody>
          <a:bodyPr/>
          <a:lstStyle/>
          <a:p>
            <a:fld id="{FBE5A9E3-5CE7-4B54-B336-C7CFBF9DDC97}" type="slidenum">
              <a:rPr lang="uk-UA" smtClean="0"/>
              <a:t>44</a:t>
            </a:fld>
            <a:endParaRPr lang="uk-UA"/>
          </a:p>
        </p:txBody>
      </p:sp>
    </p:spTree>
    <p:extLst>
      <p:ext uri="{BB962C8B-B14F-4D97-AF65-F5344CB8AC3E}">
        <p14:creationId xmlns:p14="http://schemas.microsoft.com/office/powerpoint/2010/main" val="156281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4CEEE-FC93-3E4D-E9AD-BF8B9A5F4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4360C-D2FD-B1DE-8DD2-DC90C6D61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B22A9-8826-1C4F-B832-5388A9245192}"/>
              </a:ext>
            </a:extLst>
          </p:cNvPr>
          <p:cNvSpPr>
            <a:spLocks noGrp="1"/>
          </p:cNvSpPr>
          <p:nvPr>
            <p:ph type="body" idx="1"/>
          </p:nvPr>
        </p:nvSpPr>
        <p:spPr/>
        <p:txBody>
          <a:bodyPr/>
          <a:lstStyle/>
          <a:p>
            <a:r>
              <a:rPr lang="uk-UA" dirty="0"/>
              <a:t>Далі </a:t>
            </a:r>
            <a:r>
              <a:rPr lang="uk-UA" noProof="0" dirty="0"/>
              <a:t>представлені посилання на відео роботи еволюційного алгоритму, де представлено константний та динамічний елітаризм.</a:t>
            </a:r>
          </a:p>
        </p:txBody>
      </p:sp>
      <p:sp>
        <p:nvSpPr>
          <p:cNvPr id="4" name="Slide Number Placeholder 3">
            <a:extLst>
              <a:ext uri="{FF2B5EF4-FFF2-40B4-BE49-F238E27FC236}">
                <a16:creationId xmlns:a16="http://schemas.microsoft.com/office/drawing/2014/main" id="{001FB380-FFCF-A3B9-8E04-0FA0FADFA178}"/>
              </a:ext>
            </a:extLst>
          </p:cNvPr>
          <p:cNvSpPr>
            <a:spLocks noGrp="1"/>
          </p:cNvSpPr>
          <p:nvPr>
            <p:ph type="sldNum" sz="quarter" idx="5"/>
          </p:nvPr>
        </p:nvSpPr>
        <p:spPr/>
        <p:txBody>
          <a:bodyPr/>
          <a:lstStyle/>
          <a:p>
            <a:fld id="{FBE5A9E3-5CE7-4B54-B336-C7CFBF9DDC97}" type="slidenum">
              <a:rPr lang="uk-UA" smtClean="0"/>
              <a:t>45</a:t>
            </a:fld>
            <a:endParaRPr lang="uk-UA"/>
          </a:p>
        </p:txBody>
      </p:sp>
    </p:spTree>
    <p:extLst>
      <p:ext uri="{BB962C8B-B14F-4D97-AF65-F5344CB8AC3E}">
        <p14:creationId xmlns:p14="http://schemas.microsoft.com/office/powerpoint/2010/main" val="326548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Даний слайд поєднує результати проведеної оптимізації, де видно, що еволюційний алгоритм допоміг досягти оптимального значення параметрів тривалості фаз.</a:t>
            </a:r>
          </a:p>
        </p:txBody>
      </p:sp>
      <p:sp>
        <p:nvSpPr>
          <p:cNvPr id="4" name="Slide Number Placeholder 3"/>
          <p:cNvSpPr>
            <a:spLocks noGrp="1"/>
          </p:cNvSpPr>
          <p:nvPr>
            <p:ph type="sldNum" sz="quarter" idx="5"/>
          </p:nvPr>
        </p:nvSpPr>
        <p:spPr/>
        <p:txBody>
          <a:bodyPr/>
          <a:lstStyle/>
          <a:p>
            <a:fld id="{FBE5A9E3-5CE7-4B54-B336-C7CFBF9DDC97}" type="slidenum">
              <a:rPr lang="uk-UA" smtClean="0"/>
              <a:t>46</a:t>
            </a:fld>
            <a:endParaRPr lang="uk-UA"/>
          </a:p>
        </p:txBody>
      </p:sp>
    </p:spTree>
    <p:extLst>
      <p:ext uri="{BB962C8B-B14F-4D97-AF65-F5344CB8AC3E}">
        <p14:creationId xmlns:p14="http://schemas.microsoft.com/office/powerpoint/2010/main" val="2284746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На цьому слайді показано порівняння результатів з комбінаторним пошуком, що підтверджує правильність результатів, отриманих еволюційним алгоритмом.</a:t>
            </a:r>
          </a:p>
        </p:txBody>
      </p:sp>
      <p:sp>
        <p:nvSpPr>
          <p:cNvPr id="4" name="Slide Number Placeholder 3"/>
          <p:cNvSpPr>
            <a:spLocks noGrp="1"/>
          </p:cNvSpPr>
          <p:nvPr>
            <p:ph type="sldNum" sz="quarter" idx="5"/>
          </p:nvPr>
        </p:nvSpPr>
        <p:spPr/>
        <p:txBody>
          <a:bodyPr/>
          <a:lstStyle/>
          <a:p>
            <a:fld id="{FBE5A9E3-5CE7-4B54-B336-C7CFBF9DDC97}" type="slidenum">
              <a:rPr lang="uk-UA" smtClean="0"/>
              <a:t>47</a:t>
            </a:fld>
            <a:endParaRPr lang="uk-UA"/>
          </a:p>
        </p:txBody>
      </p:sp>
    </p:spTree>
    <p:extLst>
      <p:ext uri="{BB962C8B-B14F-4D97-AF65-F5344CB8AC3E}">
        <p14:creationId xmlns:p14="http://schemas.microsoft.com/office/powerpoint/2010/main" val="849925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На цьому слайді демонструється аналіз стабільності моделі при оптимальних параметрах, де видно, що імітаційна модель є стійкою та не має значних коливань у стані перехрестя.</a:t>
            </a:r>
          </a:p>
        </p:txBody>
      </p:sp>
      <p:sp>
        <p:nvSpPr>
          <p:cNvPr id="4" name="Slide Number Placeholder 3"/>
          <p:cNvSpPr>
            <a:spLocks noGrp="1"/>
          </p:cNvSpPr>
          <p:nvPr>
            <p:ph type="sldNum" sz="quarter" idx="5"/>
          </p:nvPr>
        </p:nvSpPr>
        <p:spPr/>
        <p:txBody>
          <a:bodyPr/>
          <a:lstStyle/>
          <a:p>
            <a:fld id="{FBE5A9E3-5CE7-4B54-B336-C7CFBF9DDC97}" type="slidenum">
              <a:rPr lang="uk-UA" smtClean="0"/>
              <a:t>48</a:t>
            </a:fld>
            <a:endParaRPr lang="uk-UA"/>
          </a:p>
        </p:txBody>
      </p:sp>
    </p:spTree>
    <p:extLst>
      <p:ext uri="{BB962C8B-B14F-4D97-AF65-F5344CB8AC3E}">
        <p14:creationId xmlns:p14="http://schemas.microsoft.com/office/powerpoint/2010/main" val="91242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49</a:t>
            </a:fld>
            <a:endParaRPr lang="uk-UA"/>
          </a:p>
        </p:txBody>
      </p:sp>
    </p:spTree>
    <p:extLst>
      <p:ext uri="{BB962C8B-B14F-4D97-AF65-F5344CB8AC3E}">
        <p14:creationId xmlns:p14="http://schemas.microsoft.com/office/powerpoint/2010/main" val="243159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Тут представлені вхідні змінні моделі. Це інтенсивність руху в кожному з чотирьох напрямків, тривалість жовтої фази, яка фіксована, і тривалості першої та третьої фаз, які є </a:t>
            </a:r>
            <a:r>
              <a:rPr lang="uk-UA" dirty="0" err="1"/>
              <a:t>налаштовуваними</a:t>
            </a:r>
            <a:r>
              <a:rPr lang="uk-UA" dirty="0"/>
              <a:t> параметрами.</a:t>
            </a:r>
          </a:p>
        </p:txBody>
      </p:sp>
      <p:sp>
        <p:nvSpPr>
          <p:cNvPr id="4" name="Slide Number Placeholder 3"/>
          <p:cNvSpPr>
            <a:spLocks noGrp="1"/>
          </p:cNvSpPr>
          <p:nvPr>
            <p:ph type="sldNum" sz="quarter" idx="5"/>
          </p:nvPr>
        </p:nvSpPr>
        <p:spPr/>
        <p:txBody>
          <a:bodyPr/>
          <a:lstStyle/>
          <a:p>
            <a:fld id="{FBE5A9E3-5CE7-4B54-B336-C7CFBF9DDC97}" type="slidenum">
              <a:rPr lang="uk-UA" smtClean="0"/>
              <a:t>5</a:t>
            </a:fld>
            <a:endParaRPr lang="uk-UA"/>
          </a:p>
        </p:txBody>
      </p:sp>
    </p:spTree>
    <p:extLst>
      <p:ext uri="{BB962C8B-B14F-4D97-AF65-F5344CB8AC3E}">
        <p14:creationId xmlns:p14="http://schemas.microsoft.com/office/powerpoint/2010/main" val="4287313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50</a:t>
            </a:fld>
            <a:endParaRPr lang="uk-UA"/>
          </a:p>
        </p:txBody>
      </p:sp>
    </p:spTree>
    <p:extLst>
      <p:ext uri="{BB962C8B-B14F-4D97-AF65-F5344CB8AC3E}">
        <p14:creationId xmlns:p14="http://schemas.microsoft.com/office/powerpoint/2010/main" val="2942111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51</a:t>
            </a:fld>
            <a:endParaRPr lang="uk-UA"/>
          </a:p>
        </p:txBody>
      </p:sp>
    </p:spTree>
    <p:extLst>
      <p:ext uri="{BB962C8B-B14F-4D97-AF65-F5344CB8AC3E}">
        <p14:creationId xmlns:p14="http://schemas.microsoft.com/office/powerpoint/2010/main" val="2470661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52</a:t>
            </a:fld>
            <a:endParaRPr lang="uk-UA"/>
          </a:p>
        </p:txBody>
      </p:sp>
    </p:spTree>
    <p:extLst>
      <p:ext uri="{BB962C8B-B14F-4D97-AF65-F5344CB8AC3E}">
        <p14:creationId xmlns:p14="http://schemas.microsoft.com/office/powerpoint/2010/main" val="3351731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53</a:t>
            </a:fld>
            <a:endParaRPr lang="uk-UA"/>
          </a:p>
        </p:txBody>
      </p:sp>
    </p:spTree>
    <p:extLst>
      <p:ext uri="{BB962C8B-B14F-4D97-AF65-F5344CB8AC3E}">
        <p14:creationId xmlns:p14="http://schemas.microsoft.com/office/powerpoint/2010/main" val="3908468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Інтерпретацію я вже проговорив на попередніх слайдах.</a:t>
            </a:r>
          </a:p>
        </p:txBody>
      </p:sp>
      <p:sp>
        <p:nvSpPr>
          <p:cNvPr id="4" name="Slide Number Placeholder 3"/>
          <p:cNvSpPr>
            <a:spLocks noGrp="1"/>
          </p:cNvSpPr>
          <p:nvPr>
            <p:ph type="sldNum" sz="quarter" idx="5"/>
          </p:nvPr>
        </p:nvSpPr>
        <p:spPr/>
        <p:txBody>
          <a:bodyPr/>
          <a:lstStyle/>
          <a:p>
            <a:fld id="{FBE5A9E3-5CE7-4B54-B336-C7CFBF9DDC97}" type="slidenum">
              <a:rPr lang="uk-UA" smtClean="0"/>
              <a:t>54</a:t>
            </a:fld>
            <a:endParaRPr lang="uk-UA"/>
          </a:p>
        </p:txBody>
      </p:sp>
    </p:spTree>
    <p:extLst>
      <p:ext uri="{BB962C8B-B14F-4D97-AF65-F5344CB8AC3E}">
        <p14:creationId xmlns:p14="http://schemas.microsoft.com/office/powerpoint/2010/main" val="428229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У висновку можна сказати, що розроблено імітаційну модель дорожнього руху на керованому перехресті, використовуючи формалізм Петрі-об’єктів, що дозволяє моделювати стохастичне надходження автомобілів та динаміку світлофорних сигналів. Модель складається з п'яти взаємопов'язаних об'єктів: "Підсистема управління" (цикл світлофора) та чотири "Підсистеми руху" (надходження, очікування та проїзд автомобілів), зв'язки між якими реалізовано через ототожнення позицій. Верифікація підтвердила коректність моделі, а дослідження стабільності показало досягнення стаціонарного режиму. Для оптимізації тривалості фаз світлофора застосовано модифікований еволюційний алгоритм, що збігається до оптимальних значень, зменшуючи середню довжину черг до 0.91 автомобіля (при фазах 25 та 10 секунд), що значно краще за початкові параметри. Отримані результати узгоджуються з результатами комбінаторного пошуку, підтверджуючи ефективність розробленої моделі та алгоритму для оптимізації роботи світлофорного об’єкта.</a:t>
            </a:r>
          </a:p>
        </p:txBody>
      </p:sp>
      <p:sp>
        <p:nvSpPr>
          <p:cNvPr id="4" name="Slide Number Placeholder 3"/>
          <p:cNvSpPr>
            <a:spLocks noGrp="1"/>
          </p:cNvSpPr>
          <p:nvPr>
            <p:ph type="sldNum" sz="quarter" idx="5"/>
          </p:nvPr>
        </p:nvSpPr>
        <p:spPr/>
        <p:txBody>
          <a:bodyPr/>
          <a:lstStyle/>
          <a:p>
            <a:fld id="{FBE5A9E3-5CE7-4B54-B336-C7CFBF9DDC97}" type="slidenum">
              <a:rPr lang="uk-UA" smtClean="0"/>
              <a:t>55</a:t>
            </a:fld>
            <a:endParaRPr lang="uk-UA"/>
          </a:p>
        </p:txBody>
      </p:sp>
    </p:spTree>
    <p:extLst>
      <p:ext uri="{BB962C8B-B14F-4D97-AF65-F5344CB8AC3E}">
        <p14:creationId xmlns:p14="http://schemas.microsoft.com/office/powerpoint/2010/main" val="2906787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Список використаних джерел</a:t>
            </a:r>
            <a:r>
              <a:rPr lang="en-GB" dirty="0"/>
              <a:t>:</a:t>
            </a:r>
          </a:p>
          <a:p>
            <a:r>
              <a:rPr lang="uk-UA" dirty="0"/>
              <a:t>Стеценко І. Моделювання систем: навчальний посібник. Черкаси : М-во освіти і науки України, Черкас. держ. технол. ун-т, 2010. 399 с. </a:t>
            </a:r>
            <a:r>
              <a:rPr lang="en-GB" dirty="0"/>
              <a:t>URL: https://web.kpi.kharkov.ua/auts/wp-content/uploads/sites/67/2017/02/MOCS_Kachanov_posobie.pdf (</a:t>
            </a:r>
            <a:r>
              <a:rPr lang="uk-UA" dirty="0"/>
              <a:t>дата звернення: 04.12.2024).</a:t>
            </a:r>
          </a:p>
          <a:p>
            <a:r>
              <a:rPr lang="uk-UA" dirty="0"/>
              <a:t>Стеценко І., Дифучина О., Дифучин А. Моделювання систем. Курсова робота. Київ : КПІ ім. Ігоря Сікорського, 2024. 109 с. </a:t>
            </a:r>
            <a:r>
              <a:rPr lang="en-GB" dirty="0"/>
              <a:t>URL: https://ela.kpi.ua/handle/123456789/69544 (</a:t>
            </a:r>
            <a:r>
              <a:rPr lang="uk-UA" dirty="0"/>
              <a:t>дата звернення: 04.12.2024).</a:t>
            </a:r>
          </a:p>
          <a:p>
            <a:r>
              <a:rPr lang="uk-UA" dirty="0"/>
              <a:t>І.В. Стеценко. </a:t>
            </a:r>
            <a:r>
              <a:rPr lang="en-GB" dirty="0" err="1"/>
              <a:t>PetriObjModelPaint</a:t>
            </a:r>
            <a:r>
              <a:rPr lang="en-GB" dirty="0"/>
              <a:t>. URL: https://github.com/StetsenkoInna/PetriObjModelPaint (</a:t>
            </a:r>
            <a:r>
              <a:rPr lang="uk-UA" dirty="0"/>
              <a:t>дата звернення: 04.12.2024).</a:t>
            </a:r>
          </a:p>
          <a:p>
            <a:r>
              <a:rPr lang="uk-UA" dirty="0"/>
              <a:t>Журавльов О., Лісковський Д. Методологія використання еволюційного алгоритму для розв’язання містобудівних задач. Містобудування та територіальне планування, 2023. № 84. 447 с. </a:t>
            </a:r>
            <a:r>
              <a:rPr lang="en-GB" dirty="0"/>
              <a:t>URL: https://doi.org/10.32347/2076-815x.2023.84.145-152 (</a:t>
            </a:r>
            <a:r>
              <a:rPr lang="uk-UA" dirty="0"/>
              <a:t>дата звернення: 13.12.2024).</a:t>
            </a:r>
          </a:p>
        </p:txBody>
      </p:sp>
      <p:sp>
        <p:nvSpPr>
          <p:cNvPr id="4" name="Slide Number Placeholder 3"/>
          <p:cNvSpPr>
            <a:spLocks noGrp="1"/>
          </p:cNvSpPr>
          <p:nvPr>
            <p:ph type="sldNum" sz="quarter" idx="5"/>
          </p:nvPr>
        </p:nvSpPr>
        <p:spPr/>
        <p:txBody>
          <a:bodyPr/>
          <a:lstStyle/>
          <a:p>
            <a:fld id="{FBE5A9E3-5CE7-4B54-B336-C7CFBF9DDC97}" type="slidenum">
              <a:rPr lang="uk-UA" smtClean="0"/>
              <a:t>56</a:t>
            </a:fld>
            <a:endParaRPr lang="uk-UA"/>
          </a:p>
        </p:txBody>
      </p:sp>
    </p:spTree>
    <p:extLst>
      <p:ext uri="{BB962C8B-B14F-4D97-AF65-F5344CB8AC3E}">
        <p14:creationId xmlns:p14="http://schemas.microsoft.com/office/powerpoint/2010/main" val="1258161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uk-UA" sz="900" i="0" dirty="0">
                <a:effectLst/>
                <a:latin typeface="+mj-lt"/>
                <a:ea typeface="Calibri" panose="020F0502020204030204" pitchFamily="34" charset="0"/>
                <a:cs typeface="Times New Roman" panose="02020603050405020304" pitchFamily="18" charset="0"/>
              </a:rPr>
              <a:t>Весь наданий код також доступний за наступним посиланням на </a:t>
            </a:r>
            <a:r>
              <a:rPr lang="uk-UA" sz="900" i="0" u="sng" dirty="0">
                <a:solidFill>
                  <a:srgbClr val="0563C1"/>
                </a:solidFill>
                <a:effectLst/>
                <a:latin typeface="+mj-lt"/>
                <a:ea typeface="Calibri" panose="020F0502020204030204" pitchFamily="34" charset="0"/>
                <a:cs typeface="Times New Roman" panose="02020603050405020304" pitchFamily="18" charset="0"/>
                <a:hlinkClick r:id="rId3"/>
              </a:rPr>
              <a:t>онлайн-репозиторій </a:t>
            </a:r>
            <a:r>
              <a:rPr lang="uk-UA" sz="900" i="0" u="sng" dirty="0" err="1">
                <a:solidFill>
                  <a:srgbClr val="0563C1"/>
                </a:solidFill>
                <a:effectLst/>
                <a:latin typeface="+mj-lt"/>
                <a:ea typeface="Calibri" panose="020F0502020204030204" pitchFamily="34" charset="0"/>
                <a:cs typeface="Times New Roman" panose="02020603050405020304" pitchFamily="18" charset="0"/>
                <a:hlinkClick r:id="rId3"/>
              </a:rPr>
              <a:t>GitHub</a:t>
            </a:r>
            <a:r>
              <a:rPr lang="uk-UA" sz="900" i="0" dirty="0">
                <a:effectLst/>
                <a:latin typeface="+mj-lt"/>
                <a:ea typeface="Calibri" panose="020F0502020204030204" pitchFamily="34" charset="0"/>
                <a:cs typeface="Times New Roman" panose="02020603050405020304" pitchFamily="18" charset="0"/>
              </a:rPr>
              <a:t>.</a:t>
            </a:r>
            <a:endParaRPr lang="en-GB" sz="900" i="0" dirty="0">
              <a:effectLst/>
              <a:latin typeface="+mj-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E5A9E3-5CE7-4B54-B336-C7CFBF9DDC97}" type="slidenum">
              <a:rPr lang="uk-UA" smtClean="0"/>
              <a:t>57</a:t>
            </a:fld>
            <a:endParaRPr lang="uk-UA"/>
          </a:p>
        </p:txBody>
      </p:sp>
    </p:spTree>
    <p:extLst>
      <p:ext uri="{BB962C8B-B14F-4D97-AF65-F5344CB8AC3E}">
        <p14:creationId xmlns:p14="http://schemas.microsoft.com/office/powerpoint/2010/main" val="1930184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На цьому все, дякую за увагу!</a:t>
            </a:r>
          </a:p>
        </p:txBody>
      </p:sp>
      <p:sp>
        <p:nvSpPr>
          <p:cNvPr id="4" name="Slide Number Placeholder 3"/>
          <p:cNvSpPr>
            <a:spLocks noGrp="1"/>
          </p:cNvSpPr>
          <p:nvPr>
            <p:ph type="sldNum" sz="quarter" idx="5"/>
          </p:nvPr>
        </p:nvSpPr>
        <p:spPr/>
        <p:txBody>
          <a:bodyPr/>
          <a:lstStyle/>
          <a:p>
            <a:fld id="{FBE5A9E3-5CE7-4B54-B336-C7CFBF9DDC97}" type="slidenum">
              <a:rPr lang="uk-UA" smtClean="0"/>
              <a:t>58</a:t>
            </a:fld>
            <a:endParaRPr lang="uk-UA"/>
          </a:p>
        </p:txBody>
      </p:sp>
    </p:spTree>
    <p:extLst>
      <p:ext uri="{BB962C8B-B14F-4D97-AF65-F5344CB8AC3E}">
        <p14:creationId xmlns:p14="http://schemas.microsoft.com/office/powerpoint/2010/main" val="138105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Вихідними змінними моєї моделі є максимальна середня кількість автомобілів, що очікують на перехресті у кожному з чотирьох напрямків, ще кожна окремо, а також кількість автомобілів, що проїхали перехрестя у кожному з чотирьох напрямків.</a:t>
            </a:r>
          </a:p>
        </p:txBody>
      </p:sp>
      <p:sp>
        <p:nvSpPr>
          <p:cNvPr id="4" name="Slide Number Placeholder 3"/>
          <p:cNvSpPr>
            <a:spLocks noGrp="1"/>
          </p:cNvSpPr>
          <p:nvPr>
            <p:ph type="sldNum" sz="quarter" idx="5"/>
          </p:nvPr>
        </p:nvSpPr>
        <p:spPr/>
        <p:txBody>
          <a:bodyPr/>
          <a:lstStyle/>
          <a:p>
            <a:fld id="{FBE5A9E3-5CE7-4B54-B336-C7CFBF9DDC97}" type="slidenum">
              <a:rPr lang="uk-UA" smtClean="0"/>
              <a:t>6</a:t>
            </a:fld>
            <a:endParaRPr lang="uk-UA"/>
          </a:p>
        </p:txBody>
      </p:sp>
    </p:spTree>
    <p:extLst>
      <p:ext uri="{BB962C8B-B14F-4D97-AF65-F5344CB8AC3E}">
        <p14:creationId xmlns:p14="http://schemas.microsoft.com/office/powerpoint/2010/main" val="96219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Цей слайд демонструє першу частину алгоритмічної схеми моделі перехрестя, а саме початок та генерацію подій. Як видно з графіка, спочатку іде ініціалізація, потім генерація подій.</a:t>
            </a:r>
          </a:p>
        </p:txBody>
      </p:sp>
      <p:sp>
        <p:nvSpPr>
          <p:cNvPr id="4" name="Slide Number Placeholder 3"/>
          <p:cNvSpPr>
            <a:spLocks noGrp="1"/>
          </p:cNvSpPr>
          <p:nvPr>
            <p:ph type="sldNum" sz="quarter" idx="5"/>
          </p:nvPr>
        </p:nvSpPr>
        <p:spPr/>
        <p:txBody>
          <a:bodyPr/>
          <a:lstStyle/>
          <a:p>
            <a:fld id="{FBE5A9E3-5CE7-4B54-B336-C7CFBF9DDC97}" type="slidenum">
              <a:rPr lang="uk-UA" smtClean="0"/>
              <a:t>7</a:t>
            </a:fld>
            <a:endParaRPr lang="uk-UA"/>
          </a:p>
        </p:txBody>
      </p:sp>
    </p:spTree>
    <p:extLst>
      <p:ext uri="{BB962C8B-B14F-4D97-AF65-F5344CB8AC3E}">
        <p14:creationId xmlns:p14="http://schemas.microsoft.com/office/powerpoint/2010/main" val="418942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Далі представлено обробку подій. Після генерації подій, відбувається перевірка стану світлофора і в залежності від цього, відбувається надходження автомобілів у чергу, або проїзд перехрестя.</a:t>
            </a:r>
          </a:p>
        </p:txBody>
      </p:sp>
      <p:sp>
        <p:nvSpPr>
          <p:cNvPr id="4" name="Slide Number Placeholder 3"/>
          <p:cNvSpPr>
            <a:spLocks noGrp="1"/>
          </p:cNvSpPr>
          <p:nvPr>
            <p:ph type="sldNum" sz="quarter" idx="5"/>
          </p:nvPr>
        </p:nvSpPr>
        <p:spPr/>
        <p:txBody>
          <a:bodyPr/>
          <a:lstStyle/>
          <a:p>
            <a:fld id="{FBE5A9E3-5CE7-4B54-B336-C7CFBF9DDC97}" type="slidenum">
              <a:rPr lang="uk-UA" smtClean="0"/>
              <a:t>8</a:t>
            </a:fld>
            <a:endParaRPr lang="uk-UA"/>
          </a:p>
        </p:txBody>
      </p:sp>
    </p:spTree>
    <p:extLst>
      <p:ext uri="{BB962C8B-B14F-4D97-AF65-F5344CB8AC3E}">
        <p14:creationId xmlns:p14="http://schemas.microsoft.com/office/powerpoint/2010/main" val="174684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noProof="0" dirty="0"/>
              <a:t>На цьому слайді зображено третю частину алгоритмічної схеми моделі перехрестя, а саме виведення та завершення, де відбувається виведення результатів моделювання, а саме збір статистики і порівняння.</a:t>
            </a:r>
          </a:p>
        </p:txBody>
      </p:sp>
      <p:sp>
        <p:nvSpPr>
          <p:cNvPr id="4" name="Slide Number Placeholder 3"/>
          <p:cNvSpPr>
            <a:spLocks noGrp="1"/>
          </p:cNvSpPr>
          <p:nvPr>
            <p:ph type="sldNum" sz="quarter" idx="5"/>
          </p:nvPr>
        </p:nvSpPr>
        <p:spPr/>
        <p:txBody>
          <a:bodyPr/>
          <a:lstStyle/>
          <a:p>
            <a:fld id="{FBE5A9E3-5CE7-4B54-B336-C7CFBF9DDC97}" type="slidenum">
              <a:rPr lang="uk-UA" smtClean="0"/>
              <a:t>9</a:t>
            </a:fld>
            <a:endParaRPr lang="uk-UA"/>
          </a:p>
        </p:txBody>
      </p:sp>
    </p:spTree>
    <p:extLst>
      <p:ext uri="{BB962C8B-B14F-4D97-AF65-F5344CB8AC3E}">
        <p14:creationId xmlns:p14="http://schemas.microsoft.com/office/powerpoint/2010/main" val="277479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ий слайд">
    <p:bg>
      <p:bgPr>
        <a:solidFill>
          <a:srgbClr val="1B3A6E"/>
        </a:solidFill>
        <a:effectLst/>
      </p:bgPr>
    </p:bg>
    <p:spTree>
      <p:nvGrpSpPr>
        <p:cNvPr id="1" name=""/>
        <p:cNvGrpSpPr/>
        <p:nvPr/>
      </p:nvGrpSpPr>
      <p:grpSpPr>
        <a:xfrm>
          <a:off x="0" y="0"/>
          <a:ext cx="0" cy="0"/>
          <a:chOff x="0" y="0"/>
          <a:chExt cx="0" cy="0"/>
        </a:xfrm>
      </p:grpSpPr>
      <p:pic>
        <p:nvPicPr>
          <p:cNvPr id="1027" name="Picture 3" descr="D:\КПИ\works\_ДНВР\Брендбук КПИ\Ресурс 39.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06113" y="1282727"/>
            <a:ext cx="4531775" cy="257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6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лайд (варіант 1)">
    <p:spTree>
      <p:nvGrpSpPr>
        <p:cNvPr id="1" name=""/>
        <p:cNvGrpSpPr/>
        <p:nvPr/>
      </p:nvGrpSpPr>
      <p:grpSpPr>
        <a:xfrm>
          <a:off x="0" y="0"/>
          <a:ext cx="0" cy="0"/>
          <a:chOff x="0" y="0"/>
          <a:chExt cx="0" cy="0"/>
        </a:xfrm>
      </p:grpSpPr>
      <p:sp>
        <p:nvSpPr>
          <p:cNvPr id="6" name="Прямокутник 5">
            <a:extLst>
              <a:ext uri="{FF2B5EF4-FFF2-40B4-BE49-F238E27FC236}">
                <a16:creationId xmlns:a16="http://schemas.microsoft.com/office/drawing/2014/main" id="{CD0114C3-B8CB-41F7-B04D-BDF53C237570}"/>
              </a:ext>
            </a:extLst>
          </p:cNvPr>
          <p:cNvSpPr/>
          <p:nvPr userDrawn="1"/>
        </p:nvSpPr>
        <p:spPr>
          <a:xfrm>
            <a:off x="0" y="4611943"/>
            <a:ext cx="9144000" cy="531557"/>
          </a:xfrm>
          <a:prstGeom prst="rect">
            <a:avLst/>
          </a:prstGeom>
          <a:solidFill>
            <a:srgbClr val="1B3A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uk-UA"/>
          </a:p>
        </p:txBody>
      </p:sp>
      <p:sp>
        <p:nvSpPr>
          <p:cNvPr id="5" name="Місце для тексту 8">
            <a:extLst>
              <a:ext uri="{FF2B5EF4-FFF2-40B4-BE49-F238E27FC236}">
                <a16:creationId xmlns:a16="http://schemas.microsoft.com/office/drawing/2014/main" id="{94C71DEB-74A9-4A63-980D-DAEEF7A42127}"/>
              </a:ext>
            </a:extLst>
          </p:cNvPr>
          <p:cNvSpPr>
            <a:spLocks noGrp="1"/>
          </p:cNvSpPr>
          <p:nvPr>
            <p:ph type="body" sz="quarter" idx="11" hasCustomPrompt="1"/>
          </p:nvPr>
        </p:nvSpPr>
        <p:spPr>
          <a:xfrm>
            <a:off x="328415" y="323254"/>
            <a:ext cx="5513640" cy="706245"/>
          </a:xfrm>
        </p:spPr>
        <p:txBody>
          <a:bodyPr>
            <a:normAutofit/>
          </a:bodyPr>
          <a:lstStyle>
            <a:lvl1pPr marL="0" indent="0">
              <a:lnSpc>
                <a:spcPct val="85000"/>
              </a:lnSpc>
              <a:spcBef>
                <a:spcPts val="0"/>
              </a:spcBef>
              <a:buNone/>
              <a:defRPr sz="2400" b="1" cap="all" baseline="0">
                <a:solidFill>
                  <a:srgbClr val="1B3A6E"/>
                </a:solidFill>
                <a:latin typeface="Exo 2" panose="00000500000000000000" pitchFamily="2" charset="-52"/>
              </a:defRPr>
            </a:lvl1pPr>
          </a:lstStyle>
          <a:p>
            <a:pPr lvl="0"/>
            <a:r>
              <a:rPr lang="uk-UA" dirty="0"/>
              <a:t>ВІДРЕДАГУЙТЕ ТЕКСТ ЗАГОЛОВКУ</a:t>
            </a:r>
          </a:p>
        </p:txBody>
      </p:sp>
      <p:sp>
        <p:nvSpPr>
          <p:cNvPr id="8" name="Місце для тексту 8">
            <a:extLst>
              <a:ext uri="{FF2B5EF4-FFF2-40B4-BE49-F238E27FC236}">
                <a16:creationId xmlns:a16="http://schemas.microsoft.com/office/drawing/2014/main" id="{0690D500-945F-4439-98A0-8C2C10EF2D76}"/>
              </a:ext>
            </a:extLst>
          </p:cNvPr>
          <p:cNvSpPr>
            <a:spLocks noGrp="1"/>
          </p:cNvSpPr>
          <p:nvPr>
            <p:ph type="body" sz="quarter" idx="12" hasCustomPrompt="1"/>
          </p:nvPr>
        </p:nvSpPr>
        <p:spPr>
          <a:xfrm>
            <a:off x="334824" y="1040328"/>
            <a:ext cx="7417217" cy="311894"/>
          </a:xfrm>
        </p:spPr>
        <p:txBody>
          <a:bodyPr>
            <a:noAutofit/>
          </a:bodyPr>
          <a:lstStyle>
            <a:lvl1pPr marL="0" indent="0">
              <a:buNone/>
              <a:defRPr sz="1800" b="1" baseline="0">
                <a:solidFill>
                  <a:srgbClr val="1B3A6E"/>
                </a:solidFill>
                <a:latin typeface="Exo 2" panose="00000500000000000000" pitchFamily="2" charset="-52"/>
              </a:defRPr>
            </a:lvl1pPr>
          </a:lstStyle>
          <a:p>
            <a:pPr lvl="0"/>
            <a:r>
              <a:rPr lang="uk-UA" dirty="0"/>
              <a:t>Відредагуйте підзаголовок  або приберіть його</a:t>
            </a:r>
          </a:p>
        </p:txBody>
      </p:sp>
      <p:sp>
        <p:nvSpPr>
          <p:cNvPr id="10" name="Місце для тексту 8">
            <a:extLst>
              <a:ext uri="{FF2B5EF4-FFF2-40B4-BE49-F238E27FC236}">
                <a16:creationId xmlns:a16="http://schemas.microsoft.com/office/drawing/2014/main" id="{0690D500-945F-4439-98A0-8C2C10EF2D76}"/>
              </a:ext>
            </a:extLst>
          </p:cNvPr>
          <p:cNvSpPr>
            <a:spLocks noGrp="1"/>
          </p:cNvSpPr>
          <p:nvPr>
            <p:ph type="body" sz="quarter" idx="13" hasCustomPrompt="1"/>
          </p:nvPr>
        </p:nvSpPr>
        <p:spPr>
          <a:xfrm>
            <a:off x="340162" y="1494332"/>
            <a:ext cx="7417217" cy="311894"/>
          </a:xfrm>
        </p:spPr>
        <p:txBody>
          <a:bodyPr>
            <a:normAutofit/>
          </a:bodyPr>
          <a:lstStyle>
            <a:lvl1pPr marL="0" indent="0">
              <a:buNone/>
              <a:defRPr sz="1400" b="0" baseline="0">
                <a:solidFill>
                  <a:schemeClr val="tx1"/>
                </a:solidFill>
                <a:latin typeface="Exo 2" panose="00000500000000000000" pitchFamily="2" charset="-52"/>
              </a:defRPr>
            </a:lvl1pPr>
          </a:lstStyle>
          <a:p>
            <a:pPr lvl="0"/>
            <a:r>
              <a:rPr lang="uk-UA" dirty="0"/>
              <a:t>Відредагуйте текст слайду або вставте нове текстове поле</a:t>
            </a:r>
          </a:p>
        </p:txBody>
      </p:sp>
      <p:pic>
        <p:nvPicPr>
          <p:cNvPr id="7" name="Рисунок 6">
            <a:extLst>
              <a:ext uri="{FF2B5EF4-FFF2-40B4-BE49-F238E27FC236}">
                <a16:creationId xmlns:a16="http://schemas.microsoft.com/office/drawing/2014/main" id="{F5677773-CACD-4264-8FC3-1F34482548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5778" y="4676873"/>
            <a:ext cx="297696" cy="398253"/>
          </a:xfrm>
          <a:prstGeom prst="rect">
            <a:avLst/>
          </a:prstGeom>
        </p:spPr>
      </p:pic>
      <p:sp>
        <p:nvSpPr>
          <p:cNvPr id="11" name="TextBox 10">
            <a:extLst>
              <a:ext uri="{FF2B5EF4-FFF2-40B4-BE49-F238E27FC236}">
                <a16:creationId xmlns:a16="http://schemas.microsoft.com/office/drawing/2014/main" id="{4015EB4B-6CCC-4BD0-82C7-3B4BE67B3336}"/>
              </a:ext>
            </a:extLst>
          </p:cNvPr>
          <p:cNvSpPr txBox="1"/>
          <p:nvPr userDrawn="1"/>
        </p:nvSpPr>
        <p:spPr>
          <a:xfrm>
            <a:off x="672641" y="4714417"/>
            <a:ext cx="3213860" cy="323165"/>
          </a:xfrm>
          <a:prstGeom prst="rect">
            <a:avLst/>
          </a:prstGeom>
          <a:noFill/>
        </p:spPr>
        <p:txBody>
          <a:bodyPr wrap="none" lIns="68580" tIns="34290" rIns="68580" bIns="34290" rtlCol="0">
            <a:spAutoFit/>
          </a:bodyPr>
          <a:lstStyle/>
          <a:p>
            <a:r>
              <a:rPr lang="uk-UA" sz="800" b="1" dirty="0">
                <a:solidFill>
                  <a:schemeClr val="bg1"/>
                </a:solidFill>
                <a:latin typeface="Exo 2" panose="00000500000000000000" pitchFamily="2" charset="-52"/>
              </a:rPr>
              <a:t>Національний технічний університет України</a:t>
            </a:r>
            <a:br>
              <a:rPr lang="en-US" sz="800" b="1" dirty="0">
                <a:solidFill>
                  <a:schemeClr val="bg1"/>
                </a:solidFill>
                <a:latin typeface="Exo 2" panose="00000500000000000000" pitchFamily="2" charset="-52"/>
              </a:rPr>
            </a:br>
            <a:r>
              <a:rPr lang="uk-UA" sz="800" b="1" dirty="0">
                <a:solidFill>
                  <a:schemeClr val="bg1"/>
                </a:solidFill>
                <a:latin typeface="Exo 2" panose="00000500000000000000" pitchFamily="2" charset="-52"/>
              </a:rPr>
              <a:t>«Київський політехнічний інститут імені Ігоря Сікорського»</a:t>
            </a:r>
            <a:endParaRPr lang="uk-UA" sz="800" dirty="0"/>
          </a:p>
        </p:txBody>
      </p:sp>
    </p:spTree>
    <p:extLst>
      <p:ext uri="{BB962C8B-B14F-4D97-AF65-F5344CB8AC3E}">
        <p14:creationId xmlns:p14="http://schemas.microsoft.com/office/powerpoint/2010/main" val="287574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лайд (варіант 2)">
    <p:spTree>
      <p:nvGrpSpPr>
        <p:cNvPr id="1" name=""/>
        <p:cNvGrpSpPr/>
        <p:nvPr/>
      </p:nvGrpSpPr>
      <p:grpSpPr>
        <a:xfrm>
          <a:off x="0" y="0"/>
          <a:ext cx="0" cy="0"/>
          <a:chOff x="0" y="0"/>
          <a:chExt cx="0" cy="0"/>
        </a:xfrm>
      </p:grpSpPr>
      <p:sp>
        <p:nvSpPr>
          <p:cNvPr id="6" name="Прямокутник 5">
            <a:extLst>
              <a:ext uri="{FF2B5EF4-FFF2-40B4-BE49-F238E27FC236}">
                <a16:creationId xmlns:a16="http://schemas.microsoft.com/office/drawing/2014/main" id="{CD0114C3-B8CB-41F7-B04D-BDF53C237570}"/>
              </a:ext>
            </a:extLst>
          </p:cNvPr>
          <p:cNvSpPr/>
          <p:nvPr userDrawn="1"/>
        </p:nvSpPr>
        <p:spPr>
          <a:xfrm>
            <a:off x="0" y="4755054"/>
            <a:ext cx="9144000" cy="388446"/>
          </a:xfrm>
          <a:prstGeom prst="rect">
            <a:avLst/>
          </a:prstGeom>
          <a:solidFill>
            <a:srgbClr val="1B3A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uk-UA"/>
          </a:p>
        </p:txBody>
      </p:sp>
      <p:sp>
        <p:nvSpPr>
          <p:cNvPr id="5" name="Місце для тексту 8">
            <a:extLst>
              <a:ext uri="{FF2B5EF4-FFF2-40B4-BE49-F238E27FC236}">
                <a16:creationId xmlns:a16="http://schemas.microsoft.com/office/drawing/2014/main" id="{94C71DEB-74A9-4A63-980D-DAEEF7A42127}"/>
              </a:ext>
            </a:extLst>
          </p:cNvPr>
          <p:cNvSpPr>
            <a:spLocks noGrp="1"/>
          </p:cNvSpPr>
          <p:nvPr>
            <p:ph type="body" sz="quarter" idx="11" hasCustomPrompt="1"/>
          </p:nvPr>
        </p:nvSpPr>
        <p:spPr>
          <a:xfrm>
            <a:off x="328415" y="323253"/>
            <a:ext cx="5513640" cy="706245"/>
          </a:xfrm>
        </p:spPr>
        <p:txBody>
          <a:bodyPr>
            <a:normAutofit/>
          </a:bodyPr>
          <a:lstStyle>
            <a:lvl1pPr marL="0" indent="0">
              <a:lnSpc>
                <a:spcPct val="85000"/>
              </a:lnSpc>
              <a:spcBef>
                <a:spcPts val="0"/>
              </a:spcBef>
              <a:buNone/>
              <a:defRPr sz="2400" b="1" cap="all" baseline="0">
                <a:solidFill>
                  <a:srgbClr val="1B3A6E"/>
                </a:solidFill>
                <a:latin typeface="Exo 2" panose="00000500000000000000" pitchFamily="2" charset="-52"/>
              </a:defRPr>
            </a:lvl1pPr>
          </a:lstStyle>
          <a:p>
            <a:pPr lvl="0"/>
            <a:r>
              <a:rPr lang="uk-UA" dirty="0"/>
              <a:t>ВІДРЕДАГУЙТЕ ТЕКСТ ЗАГОЛОВКУ</a:t>
            </a:r>
          </a:p>
        </p:txBody>
      </p:sp>
      <p:sp>
        <p:nvSpPr>
          <p:cNvPr id="8" name="Місце для тексту 8">
            <a:extLst>
              <a:ext uri="{FF2B5EF4-FFF2-40B4-BE49-F238E27FC236}">
                <a16:creationId xmlns:a16="http://schemas.microsoft.com/office/drawing/2014/main" id="{0690D500-945F-4439-98A0-8C2C10EF2D76}"/>
              </a:ext>
            </a:extLst>
          </p:cNvPr>
          <p:cNvSpPr>
            <a:spLocks noGrp="1"/>
          </p:cNvSpPr>
          <p:nvPr>
            <p:ph type="body" sz="quarter" idx="12" hasCustomPrompt="1"/>
          </p:nvPr>
        </p:nvSpPr>
        <p:spPr>
          <a:xfrm>
            <a:off x="334824" y="1040328"/>
            <a:ext cx="7417217" cy="311894"/>
          </a:xfrm>
        </p:spPr>
        <p:txBody>
          <a:bodyPr>
            <a:noAutofit/>
          </a:bodyPr>
          <a:lstStyle>
            <a:lvl1pPr marL="0" indent="0">
              <a:buNone/>
              <a:defRPr sz="1800" b="1" baseline="0">
                <a:solidFill>
                  <a:srgbClr val="1B3A6E"/>
                </a:solidFill>
                <a:latin typeface="Exo 2" panose="00000500000000000000" pitchFamily="2" charset="-52"/>
              </a:defRPr>
            </a:lvl1pPr>
          </a:lstStyle>
          <a:p>
            <a:pPr lvl="0"/>
            <a:r>
              <a:rPr lang="uk-UA" dirty="0"/>
              <a:t>Відредагуйте підзаголовок  або приберіть його</a:t>
            </a:r>
          </a:p>
        </p:txBody>
      </p:sp>
      <p:sp>
        <p:nvSpPr>
          <p:cNvPr id="10" name="Місце для тексту 8">
            <a:extLst>
              <a:ext uri="{FF2B5EF4-FFF2-40B4-BE49-F238E27FC236}">
                <a16:creationId xmlns:a16="http://schemas.microsoft.com/office/drawing/2014/main" id="{0690D500-945F-4439-98A0-8C2C10EF2D76}"/>
              </a:ext>
            </a:extLst>
          </p:cNvPr>
          <p:cNvSpPr>
            <a:spLocks noGrp="1"/>
          </p:cNvSpPr>
          <p:nvPr>
            <p:ph type="body" sz="quarter" idx="13" hasCustomPrompt="1"/>
          </p:nvPr>
        </p:nvSpPr>
        <p:spPr>
          <a:xfrm>
            <a:off x="340162" y="1494332"/>
            <a:ext cx="7417217" cy="311894"/>
          </a:xfrm>
        </p:spPr>
        <p:txBody>
          <a:bodyPr>
            <a:normAutofit/>
          </a:bodyPr>
          <a:lstStyle>
            <a:lvl1pPr marL="0" indent="0">
              <a:buNone/>
              <a:defRPr sz="1400" b="0" baseline="0">
                <a:solidFill>
                  <a:schemeClr val="tx1"/>
                </a:solidFill>
                <a:latin typeface="Exo 2" panose="00000500000000000000" pitchFamily="2" charset="-52"/>
              </a:defRPr>
            </a:lvl1pPr>
          </a:lstStyle>
          <a:p>
            <a:pPr lvl="0"/>
            <a:r>
              <a:rPr lang="uk-UA" dirty="0"/>
              <a:t>Відредагуйте текст слайду або вставте нове текстове поле</a:t>
            </a:r>
          </a:p>
        </p:txBody>
      </p:sp>
      <p:sp>
        <p:nvSpPr>
          <p:cNvPr id="13" name="TextBox 12">
            <a:extLst>
              <a:ext uri="{FF2B5EF4-FFF2-40B4-BE49-F238E27FC236}">
                <a16:creationId xmlns:a16="http://schemas.microsoft.com/office/drawing/2014/main" id="{4015EB4B-6CCC-4BD0-82C7-3B4BE67B3336}"/>
              </a:ext>
            </a:extLst>
          </p:cNvPr>
          <p:cNvSpPr txBox="1"/>
          <p:nvPr userDrawn="1"/>
        </p:nvSpPr>
        <p:spPr>
          <a:xfrm>
            <a:off x="921410" y="4818324"/>
            <a:ext cx="7288391" cy="207749"/>
          </a:xfrm>
          <a:prstGeom prst="rect">
            <a:avLst/>
          </a:prstGeom>
          <a:noFill/>
        </p:spPr>
        <p:txBody>
          <a:bodyPr wrap="square" lIns="68580" tIns="34290" rIns="68580" bIns="34290" rtlCol="0">
            <a:spAutoFit/>
          </a:bodyPr>
          <a:lstStyle/>
          <a:p>
            <a:r>
              <a:rPr lang="uk-UA" sz="900" b="1" dirty="0">
                <a:solidFill>
                  <a:schemeClr val="bg1"/>
                </a:solidFill>
                <a:latin typeface="Exo 2" panose="00000500000000000000" pitchFamily="2" charset="-52"/>
              </a:rPr>
              <a:t>Національний технічний університет України «Київський політехнічний інститут імені Ігоря Сікорського»</a:t>
            </a:r>
            <a:endParaRPr lang="uk-UA" sz="900" dirty="0">
              <a:solidFill>
                <a:schemeClr val="bg1"/>
              </a:solidFill>
            </a:endParaRPr>
          </a:p>
        </p:txBody>
      </p:sp>
      <p:pic>
        <p:nvPicPr>
          <p:cNvPr id="14" name="Рисунок 13">
            <a:extLst>
              <a:ext uri="{FF2B5EF4-FFF2-40B4-BE49-F238E27FC236}">
                <a16:creationId xmlns:a16="http://schemas.microsoft.com/office/drawing/2014/main" id="{86876A61-F7D5-4266-8A3C-CCEB689246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476" y="4431571"/>
            <a:ext cx="483610" cy="646966"/>
          </a:xfrm>
          <a:prstGeom prst="rect">
            <a:avLst/>
          </a:prstGeom>
        </p:spPr>
      </p:pic>
      <p:pic>
        <p:nvPicPr>
          <p:cNvPr id="15" name="Рисунок 14">
            <a:extLst>
              <a:ext uri="{FF2B5EF4-FFF2-40B4-BE49-F238E27FC236}">
                <a16:creationId xmlns:a16="http://schemas.microsoft.com/office/drawing/2014/main" id="{557609B2-75EE-43E9-961C-472E6BC6D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706" y="4479309"/>
            <a:ext cx="377149" cy="551491"/>
          </a:xfrm>
          <a:prstGeom prst="rect">
            <a:avLst/>
          </a:prstGeom>
        </p:spPr>
      </p:pic>
    </p:spTree>
    <p:extLst>
      <p:ext uri="{BB962C8B-B14F-4D97-AF65-F5344CB8AC3E}">
        <p14:creationId xmlns:p14="http://schemas.microsoft.com/office/powerpoint/2010/main" val="2475073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лайд (варіант 3)">
    <p:spTree>
      <p:nvGrpSpPr>
        <p:cNvPr id="1" name=""/>
        <p:cNvGrpSpPr/>
        <p:nvPr/>
      </p:nvGrpSpPr>
      <p:grpSpPr>
        <a:xfrm>
          <a:off x="0" y="0"/>
          <a:ext cx="0" cy="0"/>
          <a:chOff x="0" y="0"/>
          <a:chExt cx="0" cy="0"/>
        </a:xfrm>
      </p:grpSpPr>
      <p:sp>
        <p:nvSpPr>
          <p:cNvPr id="6" name="Прямокутник 5">
            <a:extLst>
              <a:ext uri="{FF2B5EF4-FFF2-40B4-BE49-F238E27FC236}">
                <a16:creationId xmlns:a16="http://schemas.microsoft.com/office/drawing/2014/main" id="{CD0114C3-B8CB-41F7-B04D-BDF53C237570}"/>
              </a:ext>
            </a:extLst>
          </p:cNvPr>
          <p:cNvSpPr/>
          <p:nvPr userDrawn="1"/>
        </p:nvSpPr>
        <p:spPr>
          <a:xfrm>
            <a:off x="0" y="4755054"/>
            <a:ext cx="9144000" cy="388446"/>
          </a:xfrm>
          <a:prstGeom prst="rect">
            <a:avLst/>
          </a:prstGeom>
          <a:solidFill>
            <a:srgbClr val="1B3A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uk-UA"/>
          </a:p>
        </p:txBody>
      </p:sp>
      <p:sp>
        <p:nvSpPr>
          <p:cNvPr id="5" name="Місце для тексту 8">
            <a:extLst>
              <a:ext uri="{FF2B5EF4-FFF2-40B4-BE49-F238E27FC236}">
                <a16:creationId xmlns:a16="http://schemas.microsoft.com/office/drawing/2014/main" id="{94C71DEB-74A9-4A63-980D-DAEEF7A42127}"/>
              </a:ext>
            </a:extLst>
          </p:cNvPr>
          <p:cNvSpPr>
            <a:spLocks noGrp="1"/>
          </p:cNvSpPr>
          <p:nvPr>
            <p:ph type="body" sz="quarter" idx="11" hasCustomPrompt="1"/>
          </p:nvPr>
        </p:nvSpPr>
        <p:spPr>
          <a:xfrm>
            <a:off x="328415" y="323253"/>
            <a:ext cx="5513640" cy="706245"/>
          </a:xfrm>
        </p:spPr>
        <p:txBody>
          <a:bodyPr>
            <a:normAutofit/>
          </a:bodyPr>
          <a:lstStyle>
            <a:lvl1pPr marL="0" indent="0">
              <a:lnSpc>
                <a:spcPct val="85000"/>
              </a:lnSpc>
              <a:spcBef>
                <a:spcPts val="0"/>
              </a:spcBef>
              <a:buNone/>
              <a:defRPr sz="2400" b="1" cap="all" baseline="0">
                <a:solidFill>
                  <a:srgbClr val="1B3A6E"/>
                </a:solidFill>
                <a:latin typeface="Exo 2" panose="00000500000000000000" pitchFamily="2" charset="-52"/>
              </a:defRPr>
            </a:lvl1pPr>
          </a:lstStyle>
          <a:p>
            <a:pPr lvl="0"/>
            <a:r>
              <a:rPr lang="uk-UA" dirty="0"/>
              <a:t>ВІДРЕДАГУЙТЕ ТЕКСТ ЗАГОЛОВКУ</a:t>
            </a:r>
          </a:p>
        </p:txBody>
      </p:sp>
      <p:sp>
        <p:nvSpPr>
          <p:cNvPr id="8" name="Місце для тексту 8">
            <a:extLst>
              <a:ext uri="{FF2B5EF4-FFF2-40B4-BE49-F238E27FC236}">
                <a16:creationId xmlns:a16="http://schemas.microsoft.com/office/drawing/2014/main" id="{0690D500-945F-4439-98A0-8C2C10EF2D76}"/>
              </a:ext>
            </a:extLst>
          </p:cNvPr>
          <p:cNvSpPr>
            <a:spLocks noGrp="1"/>
          </p:cNvSpPr>
          <p:nvPr>
            <p:ph type="body" sz="quarter" idx="12" hasCustomPrompt="1"/>
          </p:nvPr>
        </p:nvSpPr>
        <p:spPr>
          <a:xfrm>
            <a:off x="334824" y="1040328"/>
            <a:ext cx="7417217" cy="311894"/>
          </a:xfrm>
        </p:spPr>
        <p:txBody>
          <a:bodyPr>
            <a:noAutofit/>
          </a:bodyPr>
          <a:lstStyle>
            <a:lvl1pPr marL="0" indent="0">
              <a:buNone/>
              <a:defRPr sz="1800" b="1" baseline="0">
                <a:solidFill>
                  <a:srgbClr val="1B3A6E"/>
                </a:solidFill>
                <a:latin typeface="Exo 2" panose="00000500000000000000" pitchFamily="2" charset="-52"/>
              </a:defRPr>
            </a:lvl1pPr>
          </a:lstStyle>
          <a:p>
            <a:pPr lvl="0"/>
            <a:r>
              <a:rPr lang="uk-UA" dirty="0"/>
              <a:t>Відредагуйте підзаголовок  або приберіть його</a:t>
            </a:r>
          </a:p>
        </p:txBody>
      </p:sp>
      <p:sp>
        <p:nvSpPr>
          <p:cNvPr id="10" name="Місце для тексту 8">
            <a:extLst>
              <a:ext uri="{FF2B5EF4-FFF2-40B4-BE49-F238E27FC236}">
                <a16:creationId xmlns:a16="http://schemas.microsoft.com/office/drawing/2014/main" id="{0690D500-945F-4439-98A0-8C2C10EF2D76}"/>
              </a:ext>
            </a:extLst>
          </p:cNvPr>
          <p:cNvSpPr>
            <a:spLocks noGrp="1"/>
          </p:cNvSpPr>
          <p:nvPr>
            <p:ph type="body" sz="quarter" idx="13" hasCustomPrompt="1"/>
          </p:nvPr>
        </p:nvSpPr>
        <p:spPr>
          <a:xfrm>
            <a:off x="340162" y="1494332"/>
            <a:ext cx="7417217" cy="311894"/>
          </a:xfrm>
        </p:spPr>
        <p:txBody>
          <a:bodyPr>
            <a:normAutofit/>
          </a:bodyPr>
          <a:lstStyle>
            <a:lvl1pPr marL="0" indent="0">
              <a:buNone/>
              <a:defRPr sz="1400" b="0" baseline="0">
                <a:solidFill>
                  <a:schemeClr val="tx1"/>
                </a:solidFill>
                <a:latin typeface="Exo 2" panose="00000500000000000000" pitchFamily="2" charset="-52"/>
              </a:defRPr>
            </a:lvl1pPr>
          </a:lstStyle>
          <a:p>
            <a:pPr lvl="0"/>
            <a:r>
              <a:rPr lang="uk-UA" dirty="0"/>
              <a:t>Відредагуйте текст слайду або вставте нове текстове поле</a:t>
            </a:r>
          </a:p>
        </p:txBody>
      </p:sp>
      <p:grpSp>
        <p:nvGrpSpPr>
          <p:cNvPr id="2" name="Группа 1"/>
          <p:cNvGrpSpPr/>
          <p:nvPr userDrawn="1"/>
        </p:nvGrpSpPr>
        <p:grpSpPr>
          <a:xfrm>
            <a:off x="8211852" y="4425177"/>
            <a:ext cx="483610" cy="646966"/>
            <a:chOff x="8296291" y="4126103"/>
            <a:chExt cx="662832" cy="886727"/>
          </a:xfrm>
        </p:grpSpPr>
        <p:pic>
          <p:nvPicPr>
            <p:cNvPr id="9" name="Рисунок 8">
              <a:extLst>
                <a:ext uri="{FF2B5EF4-FFF2-40B4-BE49-F238E27FC236}">
                  <a16:creationId xmlns:a16="http://schemas.microsoft.com/office/drawing/2014/main" id="{86876A61-F7D5-4266-8A3C-CCEB689246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6291" y="4126103"/>
              <a:ext cx="662832" cy="886727"/>
            </a:xfrm>
            <a:prstGeom prst="rect">
              <a:avLst/>
            </a:prstGeom>
          </p:spPr>
        </p:pic>
        <p:pic>
          <p:nvPicPr>
            <p:cNvPr id="12" name="Рисунок 11">
              <a:extLst>
                <a:ext uri="{FF2B5EF4-FFF2-40B4-BE49-F238E27FC236}">
                  <a16:creationId xmlns:a16="http://schemas.microsoft.com/office/drawing/2014/main" id="{557609B2-75EE-43E9-961C-472E6BC6D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248" y="4191533"/>
              <a:ext cx="516917" cy="755869"/>
            </a:xfrm>
            <a:prstGeom prst="rect">
              <a:avLst/>
            </a:prstGeom>
          </p:spPr>
        </p:pic>
      </p:grpSp>
      <p:sp>
        <p:nvSpPr>
          <p:cNvPr id="13" name="TextBox 12">
            <a:extLst>
              <a:ext uri="{FF2B5EF4-FFF2-40B4-BE49-F238E27FC236}">
                <a16:creationId xmlns:a16="http://schemas.microsoft.com/office/drawing/2014/main" id="{4015EB4B-6CCC-4BD0-82C7-3B4BE67B3336}"/>
              </a:ext>
            </a:extLst>
          </p:cNvPr>
          <p:cNvSpPr txBox="1"/>
          <p:nvPr userDrawn="1"/>
        </p:nvSpPr>
        <p:spPr>
          <a:xfrm>
            <a:off x="346529" y="4835698"/>
            <a:ext cx="7288391" cy="215444"/>
          </a:xfrm>
          <a:prstGeom prst="rect">
            <a:avLst/>
          </a:prstGeom>
          <a:noFill/>
        </p:spPr>
        <p:txBody>
          <a:bodyPr wrap="square" lIns="68580" tIns="34290" rIns="68580" bIns="34290" rtlCol="0">
            <a:spAutoFit/>
          </a:bodyPr>
          <a:lstStyle/>
          <a:p>
            <a:r>
              <a:rPr lang="uk-UA" sz="900" b="1" dirty="0">
                <a:solidFill>
                  <a:schemeClr val="bg1"/>
                </a:solidFill>
                <a:latin typeface="Exo 2" panose="00000500000000000000" pitchFamily="2" charset="-52"/>
              </a:rPr>
              <a:t>Національний технічний університет України «Київський політехнічний інститут імені Ігоря Сікорського»</a:t>
            </a:r>
            <a:endParaRPr lang="uk-UA" sz="900" dirty="0">
              <a:solidFill>
                <a:schemeClr val="bg1"/>
              </a:solidFill>
            </a:endParaRPr>
          </a:p>
        </p:txBody>
      </p:sp>
    </p:spTree>
    <p:extLst>
      <p:ext uri="{BB962C8B-B14F-4D97-AF65-F5344CB8AC3E}">
        <p14:creationId xmlns:p14="http://schemas.microsoft.com/office/powerpoint/2010/main" val="181732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 (варіант 4)">
    <p:bg>
      <p:bgPr>
        <a:solidFill>
          <a:schemeClr val="bg1"/>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F5677773-CACD-4264-8FC3-1F34482548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8542" y="4189155"/>
            <a:ext cx="615078" cy="822842"/>
          </a:xfrm>
          <a:prstGeom prst="rect">
            <a:avLst/>
          </a:prstGeom>
        </p:spPr>
      </p:pic>
      <p:pic>
        <p:nvPicPr>
          <p:cNvPr id="8" name="Рисунок 7">
            <a:extLst>
              <a:ext uri="{FF2B5EF4-FFF2-40B4-BE49-F238E27FC236}">
                <a16:creationId xmlns:a16="http://schemas.microsoft.com/office/drawing/2014/main" id="{F64A52D9-717C-47D9-A6A0-08FC2D02D8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387" y="4534779"/>
            <a:ext cx="296688" cy="433838"/>
          </a:xfrm>
          <a:prstGeom prst="rect">
            <a:avLst/>
          </a:prstGeom>
        </p:spPr>
      </p:pic>
      <p:sp>
        <p:nvSpPr>
          <p:cNvPr id="11" name="TextBox 10">
            <a:extLst>
              <a:ext uri="{FF2B5EF4-FFF2-40B4-BE49-F238E27FC236}">
                <a16:creationId xmlns:a16="http://schemas.microsoft.com/office/drawing/2014/main" id="{ABC27870-0C84-4FEB-AF83-6CCC33FC83AA}"/>
              </a:ext>
            </a:extLst>
          </p:cNvPr>
          <p:cNvSpPr txBox="1"/>
          <p:nvPr userDrawn="1"/>
        </p:nvSpPr>
        <p:spPr>
          <a:xfrm>
            <a:off x="571075" y="4578573"/>
            <a:ext cx="3489177" cy="346249"/>
          </a:xfrm>
          <a:prstGeom prst="rect">
            <a:avLst/>
          </a:prstGeom>
          <a:noFill/>
        </p:spPr>
        <p:txBody>
          <a:bodyPr wrap="none" lIns="68580" tIns="34290" rIns="68580" bIns="34290" rtlCol="0">
            <a:spAutoFit/>
          </a:bodyPr>
          <a:lstStyle/>
          <a:p>
            <a:r>
              <a:rPr lang="uk-UA" sz="900" b="1" dirty="0">
                <a:solidFill>
                  <a:srgbClr val="1B3A6E"/>
                </a:solidFill>
                <a:latin typeface="Exo 2" panose="00000500000000000000" pitchFamily="2" charset="-52"/>
              </a:rPr>
              <a:t>Національний технічний університет України</a:t>
            </a:r>
            <a:br>
              <a:rPr lang="en-US" sz="900" b="1" dirty="0">
                <a:solidFill>
                  <a:srgbClr val="1B3A6E"/>
                </a:solidFill>
                <a:latin typeface="Exo 2" panose="00000500000000000000" pitchFamily="2" charset="-52"/>
              </a:rPr>
            </a:br>
            <a:r>
              <a:rPr lang="uk-UA" sz="900" b="1" dirty="0">
                <a:solidFill>
                  <a:srgbClr val="1B3A6E"/>
                </a:solidFill>
                <a:latin typeface="Exo 2" panose="00000500000000000000" pitchFamily="2" charset="-52"/>
              </a:rPr>
              <a:t>«Київський політехнічний інститут імені Ігоря Сікорського»</a:t>
            </a:r>
            <a:endParaRPr lang="uk-UA" sz="900" b="1" dirty="0">
              <a:solidFill>
                <a:srgbClr val="1B3A6E"/>
              </a:solidFill>
            </a:endParaRPr>
          </a:p>
        </p:txBody>
      </p:sp>
    </p:spTree>
    <p:extLst>
      <p:ext uri="{BB962C8B-B14F-4D97-AF65-F5344CB8AC3E}">
        <p14:creationId xmlns:p14="http://schemas.microsoft.com/office/powerpoint/2010/main" val="4271638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 (варіант 5)">
    <p:spTree>
      <p:nvGrpSpPr>
        <p:cNvPr id="1" name=""/>
        <p:cNvGrpSpPr/>
        <p:nvPr/>
      </p:nvGrpSpPr>
      <p:grpSpPr>
        <a:xfrm>
          <a:off x="0" y="0"/>
          <a:ext cx="0" cy="0"/>
          <a:chOff x="0" y="0"/>
          <a:chExt cx="0" cy="0"/>
        </a:xfrm>
      </p:grpSpPr>
      <p:sp>
        <p:nvSpPr>
          <p:cNvPr id="5" name="Місце для тексту 8">
            <a:extLst>
              <a:ext uri="{FF2B5EF4-FFF2-40B4-BE49-F238E27FC236}">
                <a16:creationId xmlns:a16="http://schemas.microsoft.com/office/drawing/2014/main" id="{94C71DEB-74A9-4A63-980D-DAEEF7A42127}"/>
              </a:ext>
            </a:extLst>
          </p:cNvPr>
          <p:cNvSpPr>
            <a:spLocks noGrp="1"/>
          </p:cNvSpPr>
          <p:nvPr>
            <p:ph type="body" sz="quarter" idx="11" hasCustomPrompt="1"/>
          </p:nvPr>
        </p:nvSpPr>
        <p:spPr>
          <a:xfrm>
            <a:off x="328415" y="323253"/>
            <a:ext cx="5513640" cy="706245"/>
          </a:xfrm>
        </p:spPr>
        <p:txBody>
          <a:bodyPr>
            <a:normAutofit/>
          </a:bodyPr>
          <a:lstStyle>
            <a:lvl1pPr marL="0" indent="0">
              <a:lnSpc>
                <a:spcPct val="85000"/>
              </a:lnSpc>
              <a:spcBef>
                <a:spcPts val="0"/>
              </a:spcBef>
              <a:buNone/>
              <a:defRPr sz="2400" b="1" cap="all" baseline="0">
                <a:solidFill>
                  <a:srgbClr val="1B3A6E"/>
                </a:solidFill>
                <a:latin typeface="Exo 2" panose="00000500000000000000" pitchFamily="2" charset="-52"/>
              </a:defRPr>
            </a:lvl1pPr>
          </a:lstStyle>
          <a:p>
            <a:pPr lvl="0"/>
            <a:r>
              <a:rPr lang="uk-UA" dirty="0"/>
              <a:t>ВІДРЕДАГУЙТЕ ТЕКСТ ЗАГОЛОВКУ</a:t>
            </a:r>
          </a:p>
        </p:txBody>
      </p:sp>
      <p:sp>
        <p:nvSpPr>
          <p:cNvPr id="8" name="Місце для тексту 8">
            <a:extLst>
              <a:ext uri="{FF2B5EF4-FFF2-40B4-BE49-F238E27FC236}">
                <a16:creationId xmlns:a16="http://schemas.microsoft.com/office/drawing/2014/main" id="{0690D500-945F-4439-98A0-8C2C10EF2D76}"/>
              </a:ext>
            </a:extLst>
          </p:cNvPr>
          <p:cNvSpPr>
            <a:spLocks noGrp="1"/>
          </p:cNvSpPr>
          <p:nvPr>
            <p:ph type="body" sz="quarter" idx="12" hasCustomPrompt="1"/>
          </p:nvPr>
        </p:nvSpPr>
        <p:spPr>
          <a:xfrm>
            <a:off x="334824" y="1040328"/>
            <a:ext cx="7417217" cy="311894"/>
          </a:xfrm>
        </p:spPr>
        <p:txBody>
          <a:bodyPr>
            <a:noAutofit/>
          </a:bodyPr>
          <a:lstStyle>
            <a:lvl1pPr marL="0" indent="0">
              <a:buNone/>
              <a:defRPr sz="1800" b="1" baseline="0">
                <a:solidFill>
                  <a:srgbClr val="1B3A6E"/>
                </a:solidFill>
                <a:latin typeface="Exo 2" panose="00000500000000000000" pitchFamily="2" charset="-52"/>
              </a:defRPr>
            </a:lvl1pPr>
          </a:lstStyle>
          <a:p>
            <a:pPr lvl="0"/>
            <a:r>
              <a:rPr lang="uk-UA" dirty="0"/>
              <a:t>Відредагуйте підзаголовок  або приберіть його</a:t>
            </a:r>
          </a:p>
        </p:txBody>
      </p:sp>
      <p:sp>
        <p:nvSpPr>
          <p:cNvPr id="10" name="Місце для тексту 8">
            <a:extLst>
              <a:ext uri="{FF2B5EF4-FFF2-40B4-BE49-F238E27FC236}">
                <a16:creationId xmlns:a16="http://schemas.microsoft.com/office/drawing/2014/main" id="{0690D500-945F-4439-98A0-8C2C10EF2D76}"/>
              </a:ext>
            </a:extLst>
          </p:cNvPr>
          <p:cNvSpPr>
            <a:spLocks noGrp="1"/>
          </p:cNvSpPr>
          <p:nvPr>
            <p:ph type="body" sz="quarter" idx="13" hasCustomPrompt="1"/>
          </p:nvPr>
        </p:nvSpPr>
        <p:spPr>
          <a:xfrm>
            <a:off x="340162" y="1494332"/>
            <a:ext cx="7417217" cy="311894"/>
          </a:xfrm>
        </p:spPr>
        <p:txBody>
          <a:bodyPr>
            <a:normAutofit/>
          </a:bodyPr>
          <a:lstStyle>
            <a:lvl1pPr marL="0" indent="0">
              <a:buNone/>
              <a:defRPr sz="1400" b="0" baseline="0">
                <a:solidFill>
                  <a:schemeClr val="tx1"/>
                </a:solidFill>
                <a:latin typeface="Exo 2" panose="00000500000000000000" pitchFamily="2" charset="-52"/>
              </a:defRPr>
            </a:lvl1pPr>
          </a:lstStyle>
          <a:p>
            <a:pPr lvl="0"/>
            <a:r>
              <a:rPr lang="uk-UA" dirty="0"/>
              <a:t>Відредагуйте текст слайду або вставте нове текстове поле</a:t>
            </a:r>
          </a:p>
        </p:txBody>
      </p:sp>
      <p:pic>
        <p:nvPicPr>
          <p:cNvPr id="11" name="Рисунок 10">
            <a:extLst>
              <a:ext uri="{FF2B5EF4-FFF2-40B4-BE49-F238E27FC236}">
                <a16:creationId xmlns:a16="http://schemas.microsoft.com/office/drawing/2014/main" id="{F64A52D9-717C-47D9-A6A0-08FC2D02D8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9230" y="4341801"/>
            <a:ext cx="393100" cy="574818"/>
          </a:xfrm>
          <a:prstGeom prst="rect">
            <a:avLst/>
          </a:prstGeom>
        </p:spPr>
      </p:pic>
    </p:spTree>
    <p:extLst>
      <p:ext uri="{BB962C8B-B14F-4D97-AF65-F5344CB8AC3E}">
        <p14:creationId xmlns:p14="http://schemas.microsoft.com/office/powerpoint/2010/main" val="340981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 (варіант 6)">
    <p:bg>
      <p:bgPr>
        <a:solidFill>
          <a:srgbClr val="1B3A6E"/>
        </a:solidFill>
        <a:effectLst/>
      </p:bgPr>
    </p:bg>
    <p:spTree>
      <p:nvGrpSpPr>
        <p:cNvPr id="1" name=""/>
        <p:cNvGrpSpPr/>
        <p:nvPr/>
      </p:nvGrpSpPr>
      <p:grpSpPr>
        <a:xfrm>
          <a:off x="0" y="0"/>
          <a:ext cx="0" cy="0"/>
          <a:chOff x="0" y="0"/>
          <a:chExt cx="0" cy="0"/>
        </a:xfrm>
      </p:grpSpPr>
      <p:sp>
        <p:nvSpPr>
          <p:cNvPr id="5" name="Місце для тексту 8">
            <a:extLst>
              <a:ext uri="{FF2B5EF4-FFF2-40B4-BE49-F238E27FC236}">
                <a16:creationId xmlns:a16="http://schemas.microsoft.com/office/drawing/2014/main" id="{94C71DEB-74A9-4A63-980D-DAEEF7A42127}"/>
              </a:ext>
            </a:extLst>
          </p:cNvPr>
          <p:cNvSpPr>
            <a:spLocks noGrp="1"/>
          </p:cNvSpPr>
          <p:nvPr>
            <p:ph type="body" sz="quarter" idx="11" hasCustomPrompt="1"/>
          </p:nvPr>
        </p:nvSpPr>
        <p:spPr>
          <a:xfrm>
            <a:off x="328415" y="323253"/>
            <a:ext cx="5513640" cy="706245"/>
          </a:xfrm>
        </p:spPr>
        <p:txBody>
          <a:bodyPr>
            <a:normAutofit/>
          </a:bodyPr>
          <a:lstStyle>
            <a:lvl1pPr marL="0" indent="0">
              <a:lnSpc>
                <a:spcPct val="85000"/>
              </a:lnSpc>
              <a:spcBef>
                <a:spcPts val="0"/>
              </a:spcBef>
              <a:buNone/>
              <a:defRPr sz="2400" b="1" cap="all" baseline="0">
                <a:solidFill>
                  <a:schemeClr val="bg1"/>
                </a:solidFill>
                <a:latin typeface="Exo 2" panose="00000500000000000000" pitchFamily="2" charset="-52"/>
              </a:defRPr>
            </a:lvl1pPr>
          </a:lstStyle>
          <a:p>
            <a:pPr lvl="0"/>
            <a:r>
              <a:rPr lang="uk-UA" dirty="0"/>
              <a:t>ВІДРЕДАГУЙТЕ ТЕКСТ ЗАГОЛОВКУ</a:t>
            </a:r>
          </a:p>
        </p:txBody>
      </p:sp>
      <p:sp>
        <p:nvSpPr>
          <p:cNvPr id="8" name="Місце для тексту 8">
            <a:extLst>
              <a:ext uri="{FF2B5EF4-FFF2-40B4-BE49-F238E27FC236}">
                <a16:creationId xmlns:a16="http://schemas.microsoft.com/office/drawing/2014/main" id="{0690D500-945F-4439-98A0-8C2C10EF2D76}"/>
              </a:ext>
            </a:extLst>
          </p:cNvPr>
          <p:cNvSpPr>
            <a:spLocks noGrp="1"/>
          </p:cNvSpPr>
          <p:nvPr>
            <p:ph type="body" sz="quarter" idx="12" hasCustomPrompt="1"/>
          </p:nvPr>
        </p:nvSpPr>
        <p:spPr>
          <a:xfrm>
            <a:off x="334824" y="1040328"/>
            <a:ext cx="7417217" cy="311894"/>
          </a:xfrm>
        </p:spPr>
        <p:txBody>
          <a:bodyPr>
            <a:noAutofit/>
          </a:bodyPr>
          <a:lstStyle>
            <a:lvl1pPr marL="0" indent="0">
              <a:buNone/>
              <a:defRPr sz="1800" b="1" baseline="0">
                <a:solidFill>
                  <a:schemeClr val="bg1"/>
                </a:solidFill>
                <a:latin typeface="Exo 2" panose="00000500000000000000" pitchFamily="2" charset="-52"/>
              </a:defRPr>
            </a:lvl1pPr>
          </a:lstStyle>
          <a:p>
            <a:pPr lvl="0"/>
            <a:r>
              <a:rPr lang="uk-UA" dirty="0"/>
              <a:t>Відредагуйте підзаголовок  або приберіть його</a:t>
            </a:r>
          </a:p>
        </p:txBody>
      </p:sp>
      <p:sp>
        <p:nvSpPr>
          <p:cNvPr id="10" name="Місце для тексту 8">
            <a:extLst>
              <a:ext uri="{FF2B5EF4-FFF2-40B4-BE49-F238E27FC236}">
                <a16:creationId xmlns:a16="http://schemas.microsoft.com/office/drawing/2014/main" id="{0690D500-945F-4439-98A0-8C2C10EF2D76}"/>
              </a:ext>
            </a:extLst>
          </p:cNvPr>
          <p:cNvSpPr>
            <a:spLocks noGrp="1"/>
          </p:cNvSpPr>
          <p:nvPr>
            <p:ph type="body" sz="quarter" idx="13" hasCustomPrompt="1"/>
          </p:nvPr>
        </p:nvSpPr>
        <p:spPr>
          <a:xfrm>
            <a:off x="340162" y="1494332"/>
            <a:ext cx="7417217" cy="311894"/>
          </a:xfrm>
        </p:spPr>
        <p:txBody>
          <a:bodyPr>
            <a:normAutofit/>
          </a:bodyPr>
          <a:lstStyle>
            <a:lvl1pPr marL="0" indent="0">
              <a:buNone/>
              <a:defRPr sz="1400" b="0" baseline="0">
                <a:solidFill>
                  <a:schemeClr val="bg1"/>
                </a:solidFill>
                <a:latin typeface="Exo 2" panose="00000500000000000000" pitchFamily="2" charset="-52"/>
              </a:defRPr>
            </a:lvl1pPr>
          </a:lstStyle>
          <a:p>
            <a:pPr lvl="0"/>
            <a:r>
              <a:rPr lang="uk-UA" dirty="0"/>
              <a:t>Відредагуйте текст слайду або вставте нове текстове поле</a:t>
            </a:r>
          </a:p>
        </p:txBody>
      </p:sp>
      <p:pic>
        <p:nvPicPr>
          <p:cNvPr id="6" name="Рисунок 5">
            <a:extLst>
              <a:ext uri="{FF2B5EF4-FFF2-40B4-BE49-F238E27FC236}">
                <a16:creationId xmlns:a16="http://schemas.microsoft.com/office/drawing/2014/main" id="{F5677773-CACD-4264-8FC3-1F34482548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0048" y="4341801"/>
            <a:ext cx="429679" cy="574818"/>
          </a:xfrm>
          <a:prstGeom prst="rect">
            <a:avLst/>
          </a:prstGeom>
        </p:spPr>
      </p:pic>
    </p:spTree>
    <p:extLst>
      <p:ext uri="{BB962C8B-B14F-4D97-AF65-F5344CB8AC3E}">
        <p14:creationId xmlns:p14="http://schemas.microsoft.com/office/powerpoint/2010/main" val="309667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a:extLst>
              <a:ext uri="{FF2B5EF4-FFF2-40B4-BE49-F238E27FC236}">
                <a16:creationId xmlns:a16="http://schemas.microsoft.com/office/drawing/2014/main" id="{32279328-FA53-4D7A-BCE9-03349729ABFB}"/>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uk-UA"/>
              <a:t>Клацніть, щоб редагувати стиль зразка заголовка</a:t>
            </a:r>
          </a:p>
        </p:txBody>
      </p:sp>
      <p:sp>
        <p:nvSpPr>
          <p:cNvPr id="3" name="Місце для тексту 2">
            <a:extLst>
              <a:ext uri="{FF2B5EF4-FFF2-40B4-BE49-F238E27FC236}">
                <a16:creationId xmlns:a16="http://schemas.microsoft.com/office/drawing/2014/main" id="{980E75DA-89FC-4BF8-99EC-C09167CF1374}"/>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uk-UA" dirty="0"/>
              <a:t>Відредагуйте стиль зразка тексту</a:t>
            </a:r>
          </a:p>
          <a:p>
            <a:pPr lvl="1"/>
            <a:r>
              <a:rPr lang="uk-UA" dirty="0"/>
              <a:t>Другий рівень</a:t>
            </a:r>
          </a:p>
          <a:p>
            <a:pPr lvl="2"/>
            <a:r>
              <a:rPr lang="uk-UA" dirty="0"/>
              <a:t>Третій рівень</a:t>
            </a:r>
          </a:p>
          <a:p>
            <a:pPr lvl="3"/>
            <a:r>
              <a:rPr lang="uk-UA" dirty="0"/>
              <a:t>Четвертий рівень</a:t>
            </a:r>
          </a:p>
          <a:p>
            <a:pPr lvl="4"/>
            <a:r>
              <a:rPr lang="uk-UA" dirty="0"/>
              <a:t>П’ятий рівень</a:t>
            </a:r>
          </a:p>
        </p:txBody>
      </p:sp>
      <p:sp>
        <p:nvSpPr>
          <p:cNvPr id="4" name="Місце для дати 3">
            <a:extLst>
              <a:ext uri="{FF2B5EF4-FFF2-40B4-BE49-F238E27FC236}">
                <a16:creationId xmlns:a16="http://schemas.microsoft.com/office/drawing/2014/main" id="{522F5604-C4CE-44B9-9888-FDA854F32A3D}"/>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endParaRPr lang="uk-UA"/>
          </a:p>
        </p:txBody>
      </p:sp>
      <p:sp>
        <p:nvSpPr>
          <p:cNvPr id="5" name="Місце для нижнього колонтитула 4">
            <a:extLst>
              <a:ext uri="{FF2B5EF4-FFF2-40B4-BE49-F238E27FC236}">
                <a16:creationId xmlns:a16="http://schemas.microsoft.com/office/drawing/2014/main" id="{6FD278C2-61B1-4305-BBB1-9BC8412C3D8B}"/>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uk-UA"/>
          </a:p>
        </p:txBody>
      </p:sp>
      <p:sp>
        <p:nvSpPr>
          <p:cNvPr id="6" name="Місце для номера слайда 5">
            <a:extLst>
              <a:ext uri="{FF2B5EF4-FFF2-40B4-BE49-F238E27FC236}">
                <a16:creationId xmlns:a16="http://schemas.microsoft.com/office/drawing/2014/main" id="{3D1C5CEF-D24A-455A-864A-81B0C32B625F}"/>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EA125B78-055B-44A9-8427-3B63AE59F781}" type="slidenum">
              <a:rPr lang="uk-UA" smtClean="0"/>
              <a:t>‹#›</a:t>
            </a:fld>
            <a:endParaRPr lang="uk-UA"/>
          </a:p>
        </p:txBody>
      </p:sp>
    </p:spTree>
    <p:extLst>
      <p:ext uri="{BB962C8B-B14F-4D97-AF65-F5344CB8AC3E}">
        <p14:creationId xmlns:p14="http://schemas.microsoft.com/office/powerpoint/2010/main" val="1433107236"/>
      </p:ext>
    </p:extLst>
  </p:cSld>
  <p:clrMap bg1="lt1" tx1="dk1" bg2="lt2" tx2="dk2" accent1="accent1" accent2="accent2" accent3="accent3" accent4="accent4" accent5="accent5" accent6="accent6" hlink="hlink" folHlink="folHlink"/>
  <p:sldLayoutIdLst>
    <p:sldLayoutId id="2147483676" r:id="rId1"/>
    <p:sldLayoutId id="2147483667" r:id="rId2"/>
    <p:sldLayoutId id="2147483673" r:id="rId3"/>
    <p:sldLayoutId id="2147483672" r:id="rId4"/>
    <p:sldLayoutId id="2147483671" r:id="rId5"/>
    <p:sldLayoutId id="2147483674" r:id="rId6"/>
    <p:sldLayoutId id="2147483675"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uk-UA"/>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com/shorts/hXU6NNPJgXo"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youtube.com/shorts/B0CJSUQXWh8"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web.kpi.kharkov.ua/auts/wp-content/uploads/sites/67/2017/02/MOCS_Kachanov_posobie.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hyperlink" Target="https://doi.org/10.32347/2076-815x.2023.84.145-152" TargetMode="External"/><Relationship Id="rId5" Type="http://schemas.openxmlformats.org/officeDocument/2006/relationships/hyperlink" Target="https://github.com/StetsenkoInna/PetriObjModelPaint" TargetMode="External"/><Relationship Id="rId4" Type="http://schemas.openxmlformats.org/officeDocument/2006/relationships/hyperlink" Target="https://ela.kpi.ua/handle/123456789/69544"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heMegistone4Ever/AdjustableCrossroads"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1F9CD89-DC97-1D92-19F1-1C7491650088}"/>
              </a:ext>
            </a:extLst>
          </p:cNvPr>
          <p:cNvSpPr txBox="1">
            <a:spLocks/>
          </p:cNvSpPr>
          <p:nvPr/>
        </p:nvSpPr>
        <p:spPr>
          <a:xfrm>
            <a:off x="328415" y="323252"/>
            <a:ext cx="8436590" cy="160781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85000"/>
              </a:lnSpc>
              <a:spcBef>
                <a:spcPts val="0"/>
              </a:spcBef>
              <a:buNone/>
            </a:pPr>
            <a:r>
              <a:rPr lang="uk-UA" sz="2400" cap="all" dirty="0">
                <a:solidFill>
                  <a:srgbClr val="1B3A6E"/>
                </a:solidFill>
                <a:latin typeface="Exo 2" panose="00000500000000000000" pitchFamily="2" charset="-52"/>
              </a:rPr>
              <a:t>Курсова робота з оСвітнього компоненту</a:t>
            </a:r>
          </a:p>
          <a:p>
            <a:pPr marL="0" indent="0" algn="ctr">
              <a:lnSpc>
                <a:spcPct val="85000"/>
              </a:lnSpc>
              <a:spcBef>
                <a:spcPts val="0"/>
              </a:spcBef>
              <a:buNone/>
            </a:pPr>
            <a:r>
              <a:rPr lang="uk-UA" sz="2400" cap="all" dirty="0">
                <a:solidFill>
                  <a:srgbClr val="1B3A6E"/>
                </a:solidFill>
                <a:latin typeface="Exo 2" panose="00000500000000000000" pitchFamily="2" charset="-52"/>
              </a:rPr>
              <a:t>«Моделювання систем. Курсова робота»</a:t>
            </a:r>
          </a:p>
          <a:p>
            <a:pPr marL="0" indent="0" algn="ctr">
              <a:lnSpc>
                <a:spcPct val="85000"/>
              </a:lnSpc>
              <a:spcBef>
                <a:spcPts val="0"/>
              </a:spcBef>
              <a:buNone/>
            </a:pPr>
            <a:r>
              <a:rPr lang="uk-UA" sz="2400" b="1" cap="all" dirty="0">
                <a:solidFill>
                  <a:srgbClr val="1B3A6E"/>
                </a:solidFill>
                <a:latin typeface="Exo 2" panose="00000500000000000000" pitchFamily="2" charset="-52"/>
              </a:rPr>
              <a:t>Тема: Імітаційна модель дорожнього руху на керованому перехресті на основі формалізму Петрі-об’єктної моделі</a:t>
            </a:r>
          </a:p>
        </p:txBody>
      </p:sp>
      <p:sp>
        <p:nvSpPr>
          <p:cNvPr id="5" name="Text Placeholder 2">
            <a:extLst>
              <a:ext uri="{FF2B5EF4-FFF2-40B4-BE49-F238E27FC236}">
                <a16:creationId xmlns:a16="http://schemas.microsoft.com/office/drawing/2014/main" id="{2256C928-A7CF-66B5-254B-B32FD5AE277E}"/>
              </a:ext>
            </a:extLst>
          </p:cNvPr>
          <p:cNvSpPr txBox="1">
            <a:spLocks/>
          </p:cNvSpPr>
          <p:nvPr/>
        </p:nvSpPr>
        <p:spPr>
          <a:xfrm>
            <a:off x="334824" y="2415803"/>
            <a:ext cx="8430181" cy="74248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uk-UA" sz="2000" b="1" dirty="0">
                <a:solidFill>
                  <a:srgbClr val="1B3A6E"/>
                </a:solidFill>
                <a:latin typeface="Exo 2" panose="00000500000000000000" pitchFamily="2" charset="-52"/>
              </a:rPr>
              <a:t>Виконавець:	</a:t>
            </a:r>
            <a:r>
              <a:rPr lang="uk-UA" sz="2000" dirty="0">
                <a:solidFill>
                  <a:srgbClr val="1B3A6E"/>
                </a:solidFill>
                <a:latin typeface="Exo 2" panose="00000500000000000000" pitchFamily="2" charset="-52"/>
              </a:rPr>
              <a:t>Кисельов Микита Євгенович, студент групи ІП-13</a:t>
            </a:r>
          </a:p>
          <a:p>
            <a:pPr marL="0" indent="0" algn="just">
              <a:buNone/>
            </a:pPr>
            <a:r>
              <a:rPr lang="uk-UA" sz="2000" b="1" dirty="0">
                <a:solidFill>
                  <a:srgbClr val="1B3A6E"/>
                </a:solidFill>
                <a:latin typeface="Exo 2" panose="00000500000000000000" pitchFamily="2" charset="-52"/>
              </a:rPr>
              <a:t>Керівник:		</a:t>
            </a:r>
            <a:r>
              <a:rPr lang="uk-UA" sz="2000" dirty="0">
                <a:solidFill>
                  <a:srgbClr val="1B3A6E"/>
                </a:solidFill>
                <a:latin typeface="Exo 2" panose="00000500000000000000" pitchFamily="2" charset="-52"/>
              </a:rPr>
              <a:t>ст. викл. Дифучин Антон Юрійович</a:t>
            </a:r>
          </a:p>
        </p:txBody>
      </p:sp>
    </p:spTree>
    <p:extLst>
      <p:ext uri="{BB962C8B-B14F-4D97-AF65-F5344CB8AC3E}">
        <p14:creationId xmlns:p14="http://schemas.microsoft.com/office/powerpoint/2010/main" val="280866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7DBED-AB8A-20C5-FB4B-00F2839AA9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BCA811-4AC7-2299-B894-59B604D347E4}"/>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A4CFD363-3991-3417-26BA-2D8B8B4298F3}"/>
              </a:ext>
            </a:extLst>
          </p:cNvPr>
          <p:cNvSpPr>
            <a:spLocks noGrp="1"/>
          </p:cNvSpPr>
          <p:nvPr>
            <p:ph type="body" sz="quarter" idx="12"/>
          </p:nvPr>
        </p:nvSpPr>
        <p:spPr/>
        <p:txBody>
          <a:bodyPr/>
          <a:lstStyle/>
          <a:p>
            <a:r>
              <a:rPr lang="uk-UA" dirty="0"/>
              <a:t>Підсистема управління</a:t>
            </a:r>
            <a:endParaRPr lang="en-GB" dirty="0"/>
          </a:p>
        </p:txBody>
      </p:sp>
      <p:pic>
        <p:nvPicPr>
          <p:cNvPr id="6" name="Picture 5">
            <a:extLst>
              <a:ext uri="{FF2B5EF4-FFF2-40B4-BE49-F238E27FC236}">
                <a16:creationId xmlns:a16="http://schemas.microsoft.com/office/drawing/2014/main" id="{77F5A886-57AF-31B5-3D59-632EAE321A96}"/>
              </a:ext>
            </a:extLst>
          </p:cNvPr>
          <p:cNvPicPr>
            <a:picLocks noChangeAspect="1"/>
          </p:cNvPicPr>
          <p:nvPr/>
        </p:nvPicPr>
        <p:blipFill>
          <a:blip r:embed="rId3"/>
          <a:stretch>
            <a:fillRect/>
          </a:stretch>
        </p:blipFill>
        <p:spPr>
          <a:xfrm>
            <a:off x="1378327" y="1363052"/>
            <a:ext cx="6387346" cy="3140708"/>
          </a:xfrm>
          <a:prstGeom prst="rect">
            <a:avLst/>
          </a:prstGeom>
        </p:spPr>
      </p:pic>
    </p:spTree>
    <p:extLst>
      <p:ext uri="{BB962C8B-B14F-4D97-AF65-F5344CB8AC3E}">
        <p14:creationId xmlns:p14="http://schemas.microsoft.com/office/powerpoint/2010/main" val="260820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7FFD6-8376-4221-BDB1-A3EDF95D34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972490E-B7F6-5993-15E2-26A3531645C4}"/>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9B6C4A90-CB75-6CEF-C3EB-D9A680047BA9}"/>
              </a:ext>
            </a:extLst>
          </p:cNvPr>
          <p:cNvSpPr>
            <a:spLocks noGrp="1"/>
          </p:cNvSpPr>
          <p:nvPr>
            <p:ph type="body" sz="quarter" idx="12"/>
          </p:nvPr>
        </p:nvSpPr>
        <p:spPr/>
        <p:txBody>
          <a:bodyPr/>
          <a:lstStyle/>
          <a:p>
            <a:r>
              <a:rPr lang="uk-UA" dirty="0"/>
              <a:t>Підсистема руху автомобілів у напрямку</a:t>
            </a:r>
            <a:endParaRPr lang="en-GB" dirty="0"/>
          </a:p>
        </p:txBody>
      </p:sp>
      <p:pic>
        <p:nvPicPr>
          <p:cNvPr id="5" name="Picture 4">
            <a:extLst>
              <a:ext uri="{FF2B5EF4-FFF2-40B4-BE49-F238E27FC236}">
                <a16:creationId xmlns:a16="http://schemas.microsoft.com/office/drawing/2014/main" id="{D7FC810A-23D7-D373-7A6E-87C1525093C1}"/>
              </a:ext>
            </a:extLst>
          </p:cNvPr>
          <p:cNvPicPr>
            <a:picLocks noChangeAspect="1"/>
          </p:cNvPicPr>
          <p:nvPr/>
        </p:nvPicPr>
        <p:blipFill>
          <a:blip r:embed="rId3"/>
          <a:stretch>
            <a:fillRect/>
          </a:stretch>
        </p:blipFill>
        <p:spPr>
          <a:xfrm>
            <a:off x="1629930" y="1582046"/>
            <a:ext cx="5884140" cy="1979408"/>
          </a:xfrm>
          <a:prstGeom prst="rect">
            <a:avLst/>
          </a:prstGeom>
        </p:spPr>
      </p:pic>
    </p:spTree>
    <p:extLst>
      <p:ext uri="{BB962C8B-B14F-4D97-AF65-F5344CB8AC3E}">
        <p14:creationId xmlns:p14="http://schemas.microsoft.com/office/powerpoint/2010/main" val="303722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44D4-722F-8D61-7459-42031F8240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3869A0-0684-3149-8893-91304B6D38DE}"/>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8EB96380-DDF8-DA30-70FD-8758A47F953D}"/>
              </a:ext>
            </a:extLst>
          </p:cNvPr>
          <p:cNvSpPr>
            <a:spLocks noGrp="1"/>
          </p:cNvSpPr>
          <p:nvPr>
            <p:ph type="body" sz="quarter" idx="12"/>
          </p:nvPr>
        </p:nvSpPr>
        <p:spPr/>
        <p:txBody>
          <a:bodyPr/>
          <a:lstStyle/>
          <a:p>
            <a:r>
              <a:rPr lang="uk-UA" dirty="0"/>
              <a:t>Формальний опис</a:t>
            </a:r>
            <a:endParaRPr lang="en-GB" dirty="0"/>
          </a:p>
        </p:txBody>
      </p:sp>
      <p:pic>
        <p:nvPicPr>
          <p:cNvPr id="4" name="Graphic 1">
            <a:extLst>
              <a:ext uri="{FF2B5EF4-FFF2-40B4-BE49-F238E27FC236}">
                <a16:creationId xmlns:a16="http://schemas.microsoft.com/office/drawing/2014/main" id="{4E2053D1-FAEA-34DC-EDD2-0E7EF8F0B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676375"/>
            <a:ext cx="3502479" cy="3873154"/>
          </a:xfrm>
          <a:prstGeom prst="rect">
            <a:avLst/>
          </a:prstGeom>
        </p:spPr>
      </p:pic>
    </p:spTree>
    <p:extLst>
      <p:ext uri="{BB962C8B-B14F-4D97-AF65-F5344CB8AC3E}">
        <p14:creationId xmlns:p14="http://schemas.microsoft.com/office/powerpoint/2010/main" val="355981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FC1F-E6E8-D8D4-3DD6-E854785F26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12B97C-91B2-9FFF-D685-9AA37209D341}"/>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4E2C565B-8CEE-C8F1-01C8-BB4CA1525288}"/>
              </a:ext>
            </a:extLst>
          </p:cNvPr>
          <p:cNvSpPr>
            <a:spLocks noGrp="1"/>
          </p:cNvSpPr>
          <p:nvPr>
            <p:ph type="body" sz="quarter" idx="12"/>
          </p:nvPr>
        </p:nvSpPr>
        <p:spPr/>
        <p:txBody>
          <a:bodyPr/>
          <a:lstStyle/>
          <a:p>
            <a:r>
              <a:rPr lang="uk-UA" dirty="0"/>
              <a:t>Вихідні параметри</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19ECF53-50A4-156D-E528-163FA512FF04}"/>
                  </a:ext>
                </a:extLst>
              </p:cNvPr>
              <p:cNvSpPr>
                <a:spLocks noGrp="1"/>
              </p:cNvSpPr>
              <p:nvPr>
                <p:ph type="body" sz="quarter" idx="13"/>
              </p:nvPr>
            </p:nvSpPr>
            <p:spPr>
              <a:xfrm>
                <a:off x="340162" y="1494332"/>
                <a:ext cx="7411879" cy="3130056"/>
              </a:xfrm>
            </p:spPr>
            <p:txBody>
              <a:bodyPr>
                <a:noAutofit/>
              </a:bodyPr>
              <a:lstStyle/>
              <a:p>
                <a:pPr marL="342900" lvl="0" indent="-342900" algn="just">
                  <a:lnSpc>
                    <a:spcPct val="150000"/>
                  </a:lnSpc>
                  <a:buSzPts val="1000"/>
                  <a:buFont typeface="Symbol" panose="05050102010706020507" pitchFamily="18" charset="2"/>
                  <a:buChar char=""/>
                  <a:tabLst>
                    <a:tab pos="900430" algn="l"/>
                  </a:tabLst>
                </a:pPr>
                <a:r>
                  <a:rPr lang="uk-UA" sz="1600" b="1" dirty="0">
                    <a:effectLst/>
                    <a:latin typeface="+mj-lt"/>
                    <a:ea typeface="Calibri" panose="020F0502020204030204" pitchFamily="34" charset="0"/>
                    <a:cs typeface="Times New Roman" panose="02020603050405020304" pitchFamily="18" charset="0"/>
                  </a:rPr>
                  <a:t>Середня кількість автомобілів, що очікують переїзду перехрестя в напрямку </a:t>
                </a:r>
                <a14:m>
                  <m:oMath xmlns:m="http://schemas.openxmlformats.org/officeDocument/2006/math">
                    <m:r>
                      <a:rPr lang="uk-UA" sz="1600" b="1" i="1">
                        <a:effectLst/>
                        <a:latin typeface="Cambria Math" panose="02040503050406030204" pitchFamily="18" charset="0"/>
                        <a:ea typeface="Calibri" panose="020F0502020204030204" pitchFamily="34" charset="0"/>
                        <a:cs typeface="Times New Roman" panose="02020603050405020304" pitchFamily="18" charset="0"/>
                      </a:rPr>
                      <m:t>𝒊</m:t>
                    </m:r>
                  </m:oMath>
                </a14:m>
                <a:r>
                  <a:rPr lang="uk-UA" sz="1600" b="1" dirty="0">
                    <a:effectLst/>
                    <a:latin typeface="+mj-lt"/>
                    <a:ea typeface="Calibri" panose="020F0502020204030204" pitchFamily="34" charset="0"/>
                    <a:cs typeface="Times New Roman" panose="02020603050405020304" pitchFamily="18" charset="0"/>
                  </a:rPr>
                  <a:t>:</a:t>
                </a:r>
                <a:endParaRPr lang="en-GB" sz="1600" dirty="0">
                  <a:effectLst/>
                  <a:latin typeface="+mj-lt"/>
                  <a:ea typeface="Calibri" panose="020F0502020204030204" pitchFamily="34" charset="0"/>
                  <a:cs typeface="Times New Roman" panose="02020603050405020304" pitchFamily="18" charset="0"/>
                </a:endParaRPr>
              </a:p>
              <a:p>
                <a:pPr indent="450215" algn="just">
                  <a:lnSpc>
                    <a:spcPct val="150000"/>
                  </a:lnSpc>
                </a:pPr>
                <a14:m>
                  <m:oMathPara xmlns:m="http://schemas.openxmlformats.org/officeDocument/2006/math">
                    <m:oMathParaPr>
                      <m:jc m:val="centerGroup"/>
                    </m:oMathParaPr>
                    <m:oMath xmlns:m="http://schemas.openxmlformats.org/officeDocument/2006/math">
                      <m:eqArr>
                        <m:eqArr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𝑎𝑣</m:t>
                              </m:r>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r>
                            <a:rPr lang="uk-UA"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uk-UA" sz="1600" i="1">
                                  <a:effectLst/>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𝑚𝑜𝑑</m:t>
                                  </m:r>
                                </m:sub>
                              </m:sSub>
                            </m:den>
                          </m:f>
                          <m:nary>
                            <m:naryPr>
                              <m:chr m:val="∑"/>
                              <m:limLoc m:val="undOv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uk-UA" sz="1600" i="1">
                                  <a:effectLst/>
                                  <a:latin typeface="Cambria Math" panose="02040503050406030204" pitchFamily="18" charset="0"/>
                                  <a:ea typeface="Calibri" panose="020F0502020204030204" pitchFamily="34" charset="0"/>
                                  <a:cs typeface="Times New Roman" panose="02020603050405020304" pitchFamily="18" charset="0"/>
                                </a:rPr>
                                <m:t>∆</m:t>
                              </m:r>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sub>
                            <m:sup/>
                            <m:e>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e>
                              </m:d>
                              <m:r>
                                <a:rPr lang="uk-UA" sz="1600" i="1">
                                  <a:effectLst/>
                                  <a:latin typeface="Cambria Math" panose="02040503050406030204" pitchFamily="18" charset="0"/>
                                  <a:ea typeface="Calibri" panose="020F0502020204030204" pitchFamily="34" charset="0"/>
                                  <a:cs typeface="Times New Roman" panose="02020603050405020304" pitchFamily="18" charset="0"/>
                                </a:rPr>
                                <m:t>∆</m:t>
                              </m:r>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e>
                          </m:nary>
                          <m:r>
                            <a:rPr lang="uk-UA"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2.1</m:t>
                              </m:r>
                            </m:e>
                          </m:d>
                        </m:e>
                      </m:eqArr>
                    </m:oMath>
                  </m:oMathPara>
                </a14:m>
                <a:endParaRPr lang="en-GB" sz="1600" dirty="0">
                  <a:effectLst/>
                  <a:latin typeface="+mj-lt"/>
                  <a:ea typeface="Calibri" panose="020F0502020204030204" pitchFamily="34" charset="0"/>
                  <a:cs typeface="Times New Roman" panose="02020603050405020304" pitchFamily="18" charset="0"/>
                </a:endParaRPr>
              </a:p>
              <a:p>
                <a:pPr indent="450215" algn="just">
                  <a:lnSpc>
                    <a:spcPct val="150000"/>
                  </a:lnSpc>
                </a:pPr>
                <a:r>
                  <a:rPr lang="uk-UA" sz="1600" dirty="0">
                    <a:effectLst/>
                    <a:latin typeface="+mj-lt"/>
                    <a:ea typeface="Calibri" panose="020F0502020204030204" pitchFamily="34" charset="0"/>
                    <a:cs typeface="Times New Roman" panose="02020603050405020304" pitchFamily="18" charset="0"/>
                  </a:rPr>
                  <a:t>де </a:t>
                </a:r>
                <a14:m>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uk-UA" sz="1600" dirty="0">
                    <a:effectLst/>
                    <a:latin typeface="+mj-lt"/>
                    <a:ea typeface="Calibri" panose="020F0502020204030204" pitchFamily="34" charset="0"/>
                    <a:cs typeface="Times New Roman" panose="02020603050405020304" pitchFamily="18" charset="0"/>
                  </a:rPr>
                  <a:t> – кількість автомобілів у черзі в напрямку </a:t>
                </a:r>
                <a14:m>
                  <m:oMath xmlns:m="http://schemas.openxmlformats.org/officeDocument/2006/math">
                    <m:r>
                      <a:rPr lang="uk-UA" sz="1600" i="1">
                        <a:effectLst/>
                        <a:latin typeface="Cambria Math" panose="02040503050406030204" pitchFamily="18" charset="0"/>
                        <a:ea typeface="Calibri" panose="020F0502020204030204" pitchFamily="34" charset="0"/>
                        <a:cs typeface="Times New Roman" panose="02020603050405020304" pitchFamily="18" charset="0"/>
                      </a:rPr>
                      <m:t>𝑖</m:t>
                    </m:r>
                  </m:oMath>
                </a14:m>
                <a:r>
                  <a:rPr lang="uk-UA" sz="1600" dirty="0">
                    <a:effectLst/>
                    <a:latin typeface="+mj-lt"/>
                    <a:ea typeface="Calibri" panose="020F0502020204030204" pitchFamily="34" charset="0"/>
                    <a:cs typeface="Times New Roman" panose="02020603050405020304" pitchFamily="18" charset="0"/>
                  </a:rPr>
                  <a:t> в момент часу </a:t>
                </a:r>
                <a14:m>
                  <m:oMath xmlns:m="http://schemas.openxmlformats.org/officeDocument/2006/math">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oMath>
                </a14:m>
                <a:r>
                  <a:rPr lang="uk-UA" sz="1600" dirty="0">
                    <a:effectLst/>
                    <a:latin typeface="+mj-lt"/>
                    <a:ea typeface="Calibri" panose="020F0502020204030204" pitchFamily="34" charset="0"/>
                    <a:cs typeface="Times New Roman" panose="02020603050405020304" pitchFamily="18" charset="0"/>
                  </a:rPr>
                  <a:t>, </a:t>
                </a:r>
                <a14:m>
                  <m:oMath xmlns:m="http://schemas.openxmlformats.org/officeDocument/2006/math">
                    <m:r>
                      <a:rPr lang="uk-UA" sz="1600" i="1">
                        <a:effectLst/>
                        <a:latin typeface="Cambria Math" panose="02040503050406030204" pitchFamily="18" charset="0"/>
                        <a:ea typeface="Calibri" panose="020F0502020204030204" pitchFamily="34" charset="0"/>
                        <a:cs typeface="Times New Roman" panose="02020603050405020304" pitchFamily="18" charset="0"/>
                      </a:rPr>
                      <m:t>∆</m:t>
                    </m:r>
                    <m:r>
                      <a:rPr lang="uk-UA" sz="1600" i="1">
                        <a:effectLst/>
                        <a:latin typeface="Cambria Math" panose="02040503050406030204" pitchFamily="18" charset="0"/>
                        <a:ea typeface="Calibri" panose="020F0502020204030204" pitchFamily="34" charset="0"/>
                        <a:cs typeface="Times New Roman" panose="02020603050405020304" pitchFamily="18" charset="0"/>
                      </a:rPr>
                      <m:t>𝑡</m:t>
                    </m:r>
                  </m:oMath>
                </a14:m>
                <a:r>
                  <a:rPr lang="uk-UA" sz="1600" dirty="0">
                    <a:effectLst/>
                    <a:latin typeface="+mj-lt"/>
                    <a:ea typeface="Calibri" panose="020F0502020204030204" pitchFamily="34" charset="0"/>
                    <a:cs typeface="Times New Roman" panose="02020603050405020304" pitchFamily="18" charset="0"/>
                  </a:rPr>
                  <a:t> – інтервал часу між послідовними вимірами, </a:t>
                </a:r>
                <a14:m>
                  <m:oMath xmlns:m="http://schemas.openxmlformats.org/officeDocument/2006/math">
                    <m:sSub>
                      <m:sSubPr>
                        <m:ctrlPr>
                          <a:rPr lang="en-GB"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uk-UA" sz="1600" i="1">
                            <a:effectLst/>
                            <a:latin typeface="Cambria Math" panose="02040503050406030204" pitchFamily="18" charset="0"/>
                            <a:ea typeface="Calibri" panose="020F0502020204030204" pitchFamily="34" charset="0"/>
                            <a:cs typeface="Times New Roman" panose="02020603050405020304" pitchFamily="18" charset="0"/>
                          </a:rPr>
                          <m:t>𝑚𝑜𝑑</m:t>
                        </m:r>
                      </m:sub>
                    </m:sSub>
                  </m:oMath>
                </a14:m>
                <a:r>
                  <a:rPr lang="uk-UA" sz="1600" dirty="0">
                    <a:effectLst/>
                    <a:latin typeface="+mj-lt"/>
                    <a:ea typeface="Calibri" panose="020F0502020204030204" pitchFamily="34" charset="0"/>
                    <a:cs typeface="Times New Roman" panose="02020603050405020304" pitchFamily="18" charset="0"/>
                  </a:rPr>
                  <a:t> – загальний час моделювання.</a:t>
                </a:r>
                <a:endParaRPr lang="en-GB" sz="1600" dirty="0">
                  <a:effectLst/>
                  <a:latin typeface="+mj-lt"/>
                  <a:ea typeface="Calibri" panose="020F0502020204030204" pitchFamily="34" charset="0"/>
                  <a:cs typeface="Times New Roman" panose="02020603050405020304" pitchFamily="18" charset="0"/>
                </a:endParaRPr>
              </a:p>
            </p:txBody>
          </p:sp>
        </mc:Choice>
        <mc:Fallback xmlns="">
          <p:sp>
            <p:nvSpPr>
              <p:cNvPr id="4" name="Text Placeholder 3">
                <a:extLst>
                  <a:ext uri="{FF2B5EF4-FFF2-40B4-BE49-F238E27FC236}">
                    <a16:creationId xmlns:a16="http://schemas.microsoft.com/office/drawing/2014/main" id="{E19ECF53-50A4-156D-E528-163FA512FF04}"/>
                  </a:ext>
                </a:extLst>
              </p:cNvPr>
              <p:cNvSpPr>
                <a:spLocks noGrp="1" noRot="1" noChangeAspect="1" noMove="1" noResize="1" noEditPoints="1" noAdjustHandles="1" noChangeArrowheads="1" noChangeShapeType="1" noTextEdit="1"/>
              </p:cNvSpPr>
              <p:nvPr>
                <p:ph type="body" sz="quarter" idx="13"/>
              </p:nvPr>
            </p:nvSpPr>
            <p:spPr>
              <a:xfrm>
                <a:off x="340162" y="1494332"/>
                <a:ext cx="7411879" cy="3130056"/>
              </a:xfrm>
              <a:blipFill>
                <a:blip r:embed="rId3"/>
                <a:stretch>
                  <a:fillRect l="-740" r="-740"/>
                </a:stretch>
              </a:blipFill>
            </p:spPr>
            <p:txBody>
              <a:bodyPr/>
              <a:lstStyle/>
              <a:p>
                <a:r>
                  <a:rPr lang="uk-UA">
                    <a:noFill/>
                  </a:rPr>
                  <a:t> </a:t>
                </a:r>
              </a:p>
            </p:txBody>
          </p:sp>
        </mc:Fallback>
      </mc:AlternateContent>
    </p:spTree>
    <p:extLst>
      <p:ext uri="{BB962C8B-B14F-4D97-AF65-F5344CB8AC3E}">
        <p14:creationId xmlns:p14="http://schemas.microsoft.com/office/powerpoint/2010/main" val="1301710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AF42-249B-0108-F80C-DF79C737D5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64EA04-9A73-97F2-AF71-98F31C2381D6}"/>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89753C23-6189-629E-1DC0-F613D2C1B104}"/>
              </a:ext>
            </a:extLst>
          </p:cNvPr>
          <p:cNvSpPr>
            <a:spLocks noGrp="1"/>
          </p:cNvSpPr>
          <p:nvPr>
            <p:ph type="body" sz="quarter" idx="12"/>
          </p:nvPr>
        </p:nvSpPr>
        <p:spPr/>
        <p:txBody>
          <a:bodyPr/>
          <a:lstStyle/>
          <a:p>
            <a:r>
              <a:rPr lang="uk-UA" dirty="0"/>
              <a:t>Вихідні параметри</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77B5CFB-291D-4C53-F3CA-39D97E54686A}"/>
                  </a:ext>
                </a:extLst>
              </p:cNvPr>
              <p:cNvSpPr>
                <a:spLocks noGrp="1"/>
              </p:cNvSpPr>
              <p:nvPr>
                <p:ph type="body" sz="quarter" idx="13"/>
              </p:nvPr>
            </p:nvSpPr>
            <p:spPr>
              <a:xfrm>
                <a:off x="340162" y="1494332"/>
                <a:ext cx="7411879" cy="3130056"/>
              </a:xfrm>
            </p:spPr>
            <p:txBody>
              <a:bodyPr>
                <a:noAutofit/>
              </a:bodyPr>
              <a:lstStyle/>
              <a:p>
                <a:pPr marL="342900" lvl="0" indent="-342900" algn="just">
                  <a:lnSpc>
                    <a:spcPct val="150000"/>
                  </a:lnSpc>
                  <a:buSzPts val="1000"/>
                  <a:buFont typeface="Symbol" panose="05050102010706020507" pitchFamily="18" charset="2"/>
                  <a:buChar char=""/>
                  <a:tabLst>
                    <a:tab pos="900430" algn="l"/>
                  </a:tabLst>
                </a:pPr>
                <a:r>
                  <a:rPr lang="uk-UA" sz="2400" b="1" dirty="0">
                    <a:effectLst/>
                    <a:latin typeface="+mj-lt"/>
                    <a:ea typeface="Calibri" panose="020F0502020204030204" pitchFamily="34" charset="0"/>
                    <a:cs typeface="Times New Roman" panose="02020603050405020304" pitchFamily="18" charset="0"/>
                  </a:rPr>
                  <a:t>Кількість автомобілів, що проїхали перехрестя в напрямку i:</a:t>
                </a:r>
                <a:endParaRPr lang="en-GB" sz="2400" dirty="0">
                  <a:effectLst/>
                  <a:latin typeface="+mj-lt"/>
                  <a:ea typeface="Calibri" panose="020F0502020204030204" pitchFamily="34" charset="0"/>
                  <a:cs typeface="Times New Roman" panose="02020603050405020304" pitchFamily="18" charset="0"/>
                </a:endParaRPr>
              </a:p>
              <a:p>
                <a:pPr indent="450215" algn="just">
                  <a:lnSpc>
                    <a:spcPct val="150000"/>
                  </a:lnSpc>
                </a:pPr>
                <a14:m>
                  <m:oMathPara xmlns:m="http://schemas.openxmlformats.org/officeDocument/2006/math">
                    <m:oMathParaPr>
                      <m:jc m:val="centerGroup"/>
                    </m:oMathParaPr>
                    <m:oMath xmlns:m="http://schemas.openxmlformats.org/officeDocument/2006/math">
                      <m:eqArr>
                        <m:eqArr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24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uk-UA" sz="2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uk-UA"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24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uk-UA" sz="24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24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uk-UA" sz="2400" i="1">
                                      <a:effectLst/>
                                      <a:latin typeface="Cambria Math" panose="02040503050406030204" pitchFamily="18" charset="0"/>
                                      <a:ea typeface="Calibri" panose="020F0502020204030204" pitchFamily="34" charset="0"/>
                                      <a:cs typeface="Times New Roman" panose="02020603050405020304" pitchFamily="18" charset="0"/>
                                    </a:rPr>
                                    <m:t>𝑚𝑜𝑑</m:t>
                                  </m:r>
                                </m:sub>
                              </m:sSub>
                            </m:e>
                          </m:d>
                          <m:r>
                            <a:rPr lang="uk-UA"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0" i="1" smtClean="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GB"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2.2</m:t>
                              </m:r>
                            </m:e>
                          </m:d>
                        </m:e>
                      </m:eqArr>
                    </m:oMath>
                  </m:oMathPara>
                </a14:m>
                <a:endParaRPr lang="en-GB" sz="2400" dirty="0">
                  <a:effectLst/>
                  <a:latin typeface="+mj-lt"/>
                  <a:ea typeface="Calibri" panose="020F0502020204030204" pitchFamily="34" charset="0"/>
                  <a:cs typeface="Times New Roman" panose="02020603050405020304" pitchFamily="18" charset="0"/>
                </a:endParaRPr>
              </a:p>
              <a:p>
                <a:pPr indent="450215" algn="just">
                  <a:lnSpc>
                    <a:spcPct val="150000"/>
                  </a:lnSpc>
                </a:pPr>
                <a:r>
                  <a:rPr lang="uk-UA" sz="2400" dirty="0">
                    <a:effectLst/>
                    <a:latin typeface="+mj-lt"/>
                    <a:ea typeface="Calibri" panose="020F0502020204030204" pitchFamily="34" charset="0"/>
                    <a:cs typeface="Times New Roman" panose="02020603050405020304" pitchFamily="18" charset="0"/>
                  </a:rPr>
                  <a:t>де </a:t>
                </a:r>
                <a14:m>
                  <m:oMath xmlns:m="http://schemas.openxmlformats.org/officeDocument/2006/math">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uk-UA" sz="24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uk-UA" sz="2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uk-UA" sz="2400" i="1">
                        <a:effectLst/>
                        <a:latin typeface="Cambria Math" panose="02040503050406030204" pitchFamily="18" charset="0"/>
                        <a:ea typeface="Calibri" panose="020F0502020204030204" pitchFamily="34" charset="0"/>
                        <a:cs typeface="Times New Roman" panose="02020603050405020304" pitchFamily="18" charset="0"/>
                      </a:rPr>
                      <m:t>(</m:t>
                    </m:r>
                    <m:r>
                      <a:rPr lang="uk-UA" sz="2400" i="1">
                        <a:effectLst/>
                        <a:latin typeface="Cambria Math" panose="02040503050406030204" pitchFamily="18" charset="0"/>
                        <a:ea typeface="Calibri" panose="020F0502020204030204" pitchFamily="34" charset="0"/>
                        <a:cs typeface="Times New Roman" panose="02020603050405020304" pitchFamily="18" charset="0"/>
                      </a:rPr>
                      <m:t>𝑡</m:t>
                    </m:r>
                    <m:r>
                      <a:rPr lang="uk-UA" sz="24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uk-UA" sz="2400" dirty="0">
                    <a:effectLst/>
                    <a:latin typeface="+mj-lt"/>
                    <a:ea typeface="Calibri" panose="020F0502020204030204" pitchFamily="34" charset="0"/>
                    <a:cs typeface="Times New Roman" panose="02020603050405020304" pitchFamily="18" charset="0"/>
                  </a:rPr>
                  <a:t> – кількість автомобілів, що проїхали перехрестя в напрямку </a:t>
                </a:r>
                <a14:m>
                  <m:oMath xmlns:m="http://schemas.openxmlformats.org/officeDocument/2006/math">
                    <m:r>
                      <a:rPr lang="uk-UA" sz="2400" i="1">
                        <a:effectLst/>
                        <a:latin typeface="Cambria Math" panose="02040503050406030204" pitchFamily="18" charset="0"/>
                        <a:ea typeface="Calibri" panose="020F0502020204030204" pitchFamily="34" charset="0"/>
                        <a:cs typeface="Times New Roman" panose="02020603050405020304" pitchFamily="18" charset="0"/>
                      </a:rPr>
                      <m:t>𝑖</m:t>
                    </m:r>
                  </m:oMath>
                </a14:m>
                <a:r>
                  <a:rPr lang="uk-UA" sz="2400" dirty="0">
                    <a:effectLst/>
                    <a:latin typeface="+mj-lt"/>
                    <a:ea typeface="Calibri" panose="020F0502020204030204" pitchFamily="34" charset="0"/>
                    <a:cs typeface="Times New Roman" panose="02020603050405020304" pitchFamily="18" charset="0"/>
                  </a:rPr>
                  <a:t> до моменту часу </a:t>
                </a:r>
                <a14:m>
                  <m:oMath xmlns:m="http://schemas.openxmlformats.org/officeDocument/2006/math">
                    <m:r>
                      <a:rPr lang="uk-UA" sz="2400" i="1">
                        <a:effectLst/>
                        <a:latin typeface="Cambria Math" panose="02040503050406030204" pitchFamily="18" charset="0"/>
                        <a:ea typeface="Calibri" panose="020F0502020204030204" pitchFamily="34" charset="0"/>
                        <a:cs typeface="Times New Roman" panose="02020603050405020304" pitchFamily="18" charset="0"/>
                      </a:rPr>
                      <m:t>𝑡</m:t>
                    </m:r>
                  </m:oMath>
                </a14:m>
                <a:r>
                  <a:rPr lang="uk-UA" sz="2400" dirty="0">
                    <a:effectLst/>
                    <a:latin typeface="+mj-lt"/>
                    <a:ea typeface="Calibri" panose="020F0502020204030204" pitchFamily="34" charset="0"/>
                    <a:cs typeface="Times New Roman" panose="02020603050405020304" pitchFamily="18" charset="0"/>
                  </a:rPr>
                  <a:t>.</a:t>
                </a:r>
                <a:endParaRPr lang="en-GB" sz="2400" dirty="0">
                  <a:effectLst/>
                  <a:latin typeface="+mj-lt"/>
                  <a:ea typeface="Calibri" panose="020F0502020204030204" pitchFamily="34" charset="0"/>
                  <a:cs typeface="Times New Roman" panose="02020603050405020304" pitchFamily="18" charset="0"/>
                </a:endParaRPr>
              </a:p>
            </p:txBody>
          </p:sp>
        </mc:Choice>
        <mc:Fallback xmlns="">
          <p:sp>
            <p:nvSpPr>
              <p:cNvPr id="4" name="Text Placeholder 3">
                <a:extLst>
                  <a:ext uri="{FF2B5EF4-FFF2-40B4-BE49-F238E27FC236}">
                    <a16:creationId xmlns:a16="http://schemas.microsoft.com/office/drawing/2014/main" id="{777B5CFB-291D-4C53-F3CA-39D97E54686A}"/>
                  </a:ext>
                </a:extLst>
              </p:cNvPr>
              <p:cNvSpPr>
                <a:spLocks noGrp="1" noRot="1" noChangeAspect="1" noMove="1" noResize="1" noEditPoints="1" noAdjustHandles="1" noChangeArrowheads="1" noChangeShapeType="1" noTextEdit="1"/>
              </p:cNvSpPr>
              <p:nvPr>
                <p:ph type="body" sz="quarter" idx="13"/>
              </p:nvPr>
            </p:nvSpPr>
            <p:spPr>
              <a:xfrm>
                <a:off x="340162" y="1494332"/>
                <a:ext cx="7411879" cy="3130056"/>
              </a:xfrm>
              <a:blipFill>
                <a:blip r:embed="rId3"/>
                <a:stretch>
                  <a:fillRect l="-1563" r="-1563"/>
                </a:stretch>
              </a:blipFill>
            </p:spPr>
            <p:txBody>
              <a:bodyPr/>
              <a:lstStyle/>
              <a:p>
                <a:r>
                  <a:rPr lang="uk-UA">
                    <a:noFill/>
                  </a:rPr>
                  <a:t> </a:t>
                </a:r>
              </a:p>
            </p:txBody>
          </p:sp>
        </mc:Fallback>
      </mc:AlternateContent>
    </p:spTree>
    <p:extLst>
      <p:ext uri="{BB962C8B-B14F-4D97-AF65-F5344CB8AC3E}">
        <p14:creationId xmlns:p14="http://schemas.microsoft.com/office/powerpoint/2010/main" val="229086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53D5-8C55-F396-7923-E7C0ADAB3B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D1E2AE-7987-A107-9850-AEAFE814A111}"/>
              </a:ext>
            </a:extLst>
          </p:cNvPr>
          <p:cNvSpPr>
            <a:spLocks noGrp="1"/>
          </p:cNvSpPr>
          <p:nvPr>
            <p:ph type="body" sz="quarter" idx="11"/>
          </p:nvPr>
        </p:nvSpPr>
        <p:spPr/>
        <p:txBody>
          <a:bodyPr/>
          <a:lstStyle/>
          <a:p>
            <a:r>
              <a:rPr lang="uk-UA" dirty="0"/>
              <a:t>2. Формалізована модель</a:t>
            </a:r>
            <a:endParaRPr lang="en-GB" dirty="0"/>
          </a:p>
        </p:txBody>
      </p:sp>
      <p:sp>
        <p:nvSpPr>
          <p:cNvPr id="3" name="Text Placeholder 2">
            <a:extLst>
              <a:ext uri="{FF2B5EF4-FFF2-40B4-BE49-F238E27FC236}">
                <a16:creationId xmlns:a16="http://schemas.microsoft.com/office/drawing/2014/main" id="{15ACB750-B0D1-1351-EA75-44B8E2CC8CA1}"/>
              </a:ext>
            </a:extLst>
          </p:cNvPr>
          <p:cNvSpPr>
            <a:spLocks noGrp="1"/>
          </p:cNvSpPr>
          <p:nvPr>
            <p:ph type="body" sz="quarter" idx="12"/>
          </p:nvPr>
        </p:nvSpPr>
        <p:spPr/>
        <p:txBody>
          <a:bodyPr/>
          <a:lstStyle/>
          <a:p>
            <a:r>
              <a:rPr lang="uk-UA" dirty="0"/>
              <a:t>Вихідні параметри</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2EEE2F9-76AC-8456-BD71-940A9F1F9424}"/>
                  </a:ext>
                </a:extLst>
              </p:cNvPr>
              <p:cNvSpPr>
                <a:spLocks noGrp="1"/>
              </p:cNvSpPr>
              <p:nvPr>
                <p:ph type="body" sz="quarter" idx="13"/>
              </p:nvPr>
            </p:nvSpPr>
            <p:spPr>
              <a:xfrm>
                <a:off x="340162" y="1494332"/>
                <a:ext cx="7411879" cy="3130056"/>
              </a:xfrm>
            </p:spPr>
            <p:txBody>
              <a:bodyPr>
                <a:noAutofit/>
              </a:bodyPr>
              <a:lstStyle/>
              <a:p>
                <a:pPr marL="342900" lvl="0" indent="-342900" algn="just">
                  <a:lnSpc>
                    <a:spcPct val="150000"/>
                  </a:lnSpc>
                  <a:buSzPts val="1000"/>
                  <a:buFont typeface="Symbol" panose="05050102010706020507" pitchFamily="18" charset="2"/>
                  <a:buChar char=""/>
                  <a:tabLst>
                    <a:tab pos="900430" algn="l"/>
                  </a:tabLst>
                </a:pPr>
                <a:r>
                  <a:rPr lang="uk-UA" sz="2000" b="1" dirty="0">
                    <a:effectLst/>
                    <a:latin typeface="+mj-lt"/>
                    <a:ea typeface="Calibri" panose="020F0502020204030204" pitchFamily="34" charset="0"/>
                    <a:cs typeface="Times New Roman" panose="02020603050405020304" pitchFamily="18" charset="0"/>
                  </a:rPr>
                  <a:t>Максимальна середня кількість автомобілів, що очікують переїзду перехрестя на напрямках:</a:t>
                </a:r>
                <a:endParaRPr lang="en-GB" sz="2000" dirty="0">
                  <a:effectLst/>
                  <a:latin typeface="+mj-lt"/>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uk-UA" sz="2000" i="1">
                              <a:effectLst/>
                              <a:latin typeface="Cambria Math" panose="02040503050406030204" pitchFamily="18" charset="0"/>
                              <a:ea typeface="Calibri" panose="020F0502020204030204" pitchFamily="34" charset="0"/>
                              <a:cs typeface="Times New Roman" panose="02020603050405020304" pitchFamily="18" charset="0"/>
                            </a:rPr>
                            <m:t>𝑀</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𝑄</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GB" sz="1600" i="1" smtClean="0">
                                  <a:effectLst/>
                                  <a:latin typeface="Cambria Math" panose="02040503050406030204" pitchFamily="18" charset="0"/>
                                  <a:cs typeface="Times New Roman" panose="02020603050405020304" pitchFamily="18" charset="0"/>
                                </a:rPr>
                              </m:ctrlPr>
                            </m:funcPr>
                            <m:fName>
                              <m:limLow>
                                <m:limLowPr>
                                  <m:ctrlPr>
                                    <a:rPr lang="en-GB" sz="1600" i="1">
                                      <a:effectLst/>
                                      <a:latin typeface="Cambria Math" panose="02040503050406030204" pitchFamily="18" charset="0"/>
                                      <a:cs typeface="Times New Roman" panose="02020603050405020304" pitchFamily="18" charset="0"/>
                                    </a:rPr>
                                  </m:ctrlPr>
                                </m:limLow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max</m:t>
                                  </m:r>
                                </m:e>
                                <m:lim>
                                  <m:r>
                                    <a:rPr lang="en-US" sz="2000" i="1">
                                      <a:effectLst/>
                                      <a:latin typeface="Cambria Math" panose="02040503050406030204" pitchFamily="18" charset="0"/>
                                      <a:ea typeface="Calibri" panose="020F0502020204030204" pitchFamily="34" charset="0"/>
                                      <a:cs typeface="Times New Roman" panose="02020603050405020304" pitchFamily="18" charset="0"/>
                                    </a:rPr>
                                    <m:t>𝑖</m:t>
                                  </m:r>
                                </m:lim>
                              </m:limLow>
                            </m:fName>
                            <m:e>
                              <m:sSub>
                                <m:sSubPr>
                                  <m:ctrlPr>
                                    <a:rPr lang="en-GB" sz="1600" i="1">
                                      <a:effectLst/>
                                      <a:latin typeface="Cambria Math" panose="02040503050406030204" pitchFamily="18" charset="0"/>
                                      <a:cs typeface="Times New Roman" panose="02020603050405020304" pitchFamily="18" charset="0"/>
                                    </a:rPr>
                                  </m:ctrlPr>
                                </m:sSubPr>
                                <m:e>
                                  <m:r>
                                    <a:rPr lang="uk-UA" sz="20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uk-UA" sz="2000" i="1">
                                      <a:effectLst/>
                                      <a:latin typeface="Cambria Math" panose="02040503050406030204" pitchFamily="18" charset="0"/>
                                      <a:ea typeface="Calibri" panose="020F0502020204030204" pitchFamily="34" charset="0"/>
                                      <a:cs typeface="Times New Roman" panose="02020603050405020304" pitchFamily="18" charset="0"/>
                                    </a:rPr>
                                    <m:t>𝑎𝑣</m:t>
                                  </m:r>
                                  <m:sSub>
                                    <m:sSubPr>
                                      <m:ctrlPr>
                                        <a:rPr lang="en-GB" sz="1600" i="1">
                                          <a:effectLst/>
                                          <a:latin typeface="Cambria Math" panose="02040503050406030204" pitchFamily="18" charset="0"/>
                                          <a:cs typeface="Times New Roman" panose="02020603050405020304" pitchFamily="18" charset="0"/>
                                        </a:rPr>
                                      </m:ctrlPr>
                                    </m:sSubPr>
                                    <m:e>
                                      <m:r>
                                        <a:rPr lang="uk-UA" sz="20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uk-UA" sz="20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e>
                          </m:func>
                          <m:r>
                            <a:rPr lang="uk-UA" sz="20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GB"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2.3</m:t>
                              </m:r>
                            </m:e>
                          </m:d>
                        </m:e>
                      </m:eqArr>
                    </m:oMath>
                  </m:oMathPara>
                </a14:m>
                <a:endParaRPr lang="en-GB" sz="1200" dirty="0">
                  <a:latin typeface="+mj-lt"/>
                </a:endParaRPr>
              </a:p>
            </p:txBody>
          </p:sp>
        </mc:Choice>
        <mc:Fallback xmlns="">
          <p:sp>
            <p:nvSpPr>
              <p:cNvPr id="4" name="Text Placeholder 3">
                <a:extLst>
                  <a:ext uri="{FF2B5EF4-FFF2-40B4-BE49-F238E27FC236}">
                    <a16:creationId xmlns:a16="http://schemas.microsoft.com/office/drawing/2014/main" id="{E2EEE2F9-76AC-8456-BD71-940A9F1F9424}"/>
                  </a:ext>
                </a:extLst>
              </p:cNvPr>
              <p:cNvSpPr>
                <a:spLocks noGrp="1" noRot="1" noChangeAspect="1" noMove="1" noResize="1" noEditPoints="1" noAdjustHandles="1" noChangeArrowheads="1" noChangeShapeType="1" noTextEdit="1"/>
              </p:cNvSpPr>
              <p:nvPr>
                <p:ph type="body" sz="quarter" idx="13"/>
              </p:nvPr>
            </p:nvSpPr>
            <p:spPr>
              <a:xfrm>
                <a:off x="340162" y="1494332"/>
                <a:ext cx="7411879" cy="3130056"/>
              </a:xfrm>
              <a:blipFill>
                <a:blip r:embed="rId3"/>
                <a:stretch>
                  <a:fillRect l="-164" r="-1151"/>
                </a:stretch>
              </a:blipFill>
            </p:spPr>
            <p:txBody>
              <a:bodyPr/>
              <a:lstStyle/>
              <a:p>
                <a:r>
                  <a:rPr lang="uk-UA">
                    <a:noFill/>
                  </a:rPr>
                  <a:t> </a:t>
                </a:r>
              </a:p>
            </p:txBody>
          </p:sp>
        </mc:Fallback>
      </mc:AlternateContent>
    </p:spTree>
    <p:extLst>
      <p:ext uri="{BB962C8B-B14F-4D97-AF65-F5344CB8AC3E}">
        <p14:creationId xmlns:p14="http://schemas.microsoft.com/office/powerpoint/2010/main" val="2865623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E68F4-8FE9-BAA7-CA0B-9BBB1E9A64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E94D28-FB72-BDAC-414C-4615BCA2EC63}"/>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A8994F95-6192-4B56-4C70-DE329B310E1A}"/>
              </a:ext>
            </a:extLst>
          </p:cNvPr>
          <p:cNvSpPr>
            <a:spLocks noGrp="1"/>
          </p:cNvSpPr>
          <p:nvPr>
            <p:ph type="body" sz="quarter" idx="12"/>
          </p:nvPr>
        </p:nvSpPr>
        <p:spPr/>
        <p:txBody>
          <a:bodyPr/>
          <a:lstStyle/>
          <a:p>
            <a:r>
              <a:rPr lang="ru-RU" dirty="0" err="1"/>
              <a:t>Аргументація</a:t>
            </a:r>
            <a:r>
              <a:rPr lang="ru-RU" dirty="0"/>
              <a:t> </a:t>
            </a:r>
            <a:r>
              <a:rPr lang="ru-RU" dirty="0" err="1"/>
              <a:t>обраних</a:t>
            </a:r>
            <a:r>
              <a:rPr lang="ru-RU" dirty="0"/>
              <a:t> </a:t>
            </a:r>
            <a:r>
              <a:rPr lang="ru-RU" dirty="0" err="1"/>
              <a:t>засобів</a:t>
            </a:r>
            <a:r>
              <a:rPr lang="ru-RU" dirty="0"/>
              <a:t> </a:t>
            </a:r>
            <a:r>
              <a:rPr lang="ru-RU" dirty="0" err="1"/>
              <a:t>реалізації</a:t>
            </a:r>
            <a:endParaRPr lang="en-GB" dirty="0"/>
          </a:p>
        </p:txBody>
      </p:sp>
      <p:sp>
        <p:nvSpPr>
          <p:cNvPr id="4" name="Text Placeholder 3">
            <a:extLst>
              <a:ext uri="{FF2B5EF4-FFF2-40B4-BE49-F238E27FC236}">
                <a16:creationId xmlns:a16="http://schemas.microsoft.com/office/drawing/2014/main" id="{28C592D7-2A5A-F68C-C7A3-5EE3C314F00C}"/>
              </a:ext>
            </a:extLst>
          </p:cNvPr>
          <p:cNvSpPr>
            <a:spLocks noGrp="1"/>
          </p:cNvSpPr>
          <p:nvPr>
            <p:ph type="body" sz="quarter" idx="13"/>
          </p:nvPr>
        </p:nvSpPr>
        <p:spPr>
          <a:xfrm>
            <a:off x="340162" y="1494332"/>
            <a:ext cx="7417217" cy="3130056"/>
          </a:xfrm>
        </p:spPr>
        <p:txBody>
          <a:bodyPr>
            <a:normAutofit fontScale="92500" lnSpcReduction="20000"/>
          </a:bodyPr>
          <a:lstStyle/>
          <a:p>
            <a:pPr algn="just"/>
            <a:r>
              <a:rPr lang="ru-RU" sz="3600" dirty="0"/>
              <a:t>Для </a:t>
            </a:r>
            <a:r>
              <a:rPr lang="ru-RU" sz="3600" dirty="0" err="1"/>
              <a:t>реалізації</a:t>
            </a:r>
            <a:r>
              <a:rPr lang="ru-RU" sz="3600" dirty="0"/>
              <a:t> </a:t>
            </a:r>
            <a:r>
              <a:rPr lang="ru-RU" sz="3600" dirty="0" err="1"/>
              <a:t>імітаційної</a:t>
            </a:r>
            <a:r>
              <a:rPr lang="ru-RU" sz="3600" dirty="0"/>
              <a:t> </a:t>
            </a:r>
            <a:r>
              <a:rPr lang="ru-RU" sz="3600" dirty="0" err="1"/>
              <a:t>моделі</a:t>
            </a:r>
            <a:r>
              <a:rPr lang="ru-RU" sz="3600" dirty="0"/>
              <a:t> </a:t>
            </a:r>
            <a:r>
              <a:rPr lang="ru-RU" sz="3600" dirty="0" err="1"/>
              <a:t>керованого</a:t>
            </a:r>
            <a:r>
              <a:rPr lang="ru-RU" sz="3600" dirty="0"/>
              <a:t> </a:t>
            </a:r>
            <a:r>
              <a:rPr lang="ru-RU" sz="3600" dirty="0" err="1"/>
              <a:t>перехрестя</a:t>
            </a:r>
            <a:r>
              <a:rPr lang="ru-RU" sz="3600" dirty="0"/>
              <a:t> </a:t>
            </a:r>
            <a:r>
              <a:rPr lang="ru-RU" sz="3600" dirty="0" err="1"/>
              <a:t>було</a:t>
            </a:r>
            <a:r>
              <a:rPr lang="ru-RU" sz="3600" dirty="0"/>
              <a:t> </a:t>
            </a:r>
            <a:r>
              <a:rPr lang="ru-RU" sz="3600" dirty="0" err="1"/>
              <a:t>обрано</a:t>
            </a:r>
            <a:r>
              <a:rPr lang="ru-RU" sz="3600" dirty="0"/>
              <a:t> </a:t>
            </a:r>
            <a:r>
              <a:rPr lang="ru-RU" sz="3600" dirty="0" err="1"/>
              <a:t>об’єктно-орієнтований</a:t>
            </a:r>
            <a:r>
              <a:rPr lang="ru-RU" sz="3600" dirty="0"/>
              <a:t> </a:t>
            </a:r>
            <a:r>
              <a:rPr lang="ru-RU" sz="3600" dirty="0" err="1"/>
              <a:t>підхід</a:t>
            </a:r>
            <a:r>
              <a:rPr lang="ru-RU" sz="3600" dirty="0"/>
              <a:t> з </a:t>
            </a:r>
            <a:r>
              <a:rPr lang="ru-RU" sz="3600" dirty="0" err="1"/>
              <a:t>використанням</a:t>
            </a:r>
            <a:r>
              <a:rPr lang="ru-RU" sz="3600" dirty="0"/>
              <a:t> </a:t>
            </a:r>
            <a:r>
              <a:rPr lang="ru-RU" sz="3600" dirty="0" err="1"/>
              <a:t>мови</a:t>
            </a:r>
            <a:r>
              <a:rPr lang="ru-RU" sz="3600" dirty="0"/>
              <a:t> </a:t>
            </a:r>
            <a:r>
              <a:rPr lang="ru-RU" sz="3600" dirty="0" err="1"/>
              <a:t>програмування</a:t>
            </a:r>
            <a:r>
              <a:rPr lang="ru-RU" sz="3600" dirty="0"/>
              <a:t> </a:t>
            </a:r>
            <a:r>
              <a:rPr lang="en-GB" sz="3600" dirty="0"/>
              <a:t>Java </a:t>
            </a:r>
            <a:r>
              <a:rPr lang="ru-RU" sz="3600" dirty="0"/>
              <a:t>та </a:t>
            </a:r>
            <a:r>
              <a:rPr lang="ru-RU" sz="3600" dirty="0" err="1"/>
              <a:t>бібліотеки</a:t>
            </a:r>
            <a:r>
              <a:rPr lang="ru-RU" sz="3600" dirty="0"/>
              <a:t> </a:t>
            </a:r>
            <a:r>
              <a:rPr lang="en-GB" sz="3600" dirty="0" err="1"/>
              <a:t>PetriObj</a:t>
            </a:r>
            <a:r>
              <a:rPr lang="en-GB" sz="3600" dirty="0"/>
              <a:t>, </a:t>
            </a:r>
            <a:r>
              <a:rPr lang="ru-RU" sz="3600" dirty="0"/>
              <a:t>яка </a:t>
            </a:r>
            <a:r>
              <a:rPr lang="ru-RU" sz="3600" dirty="0" err="1"/>
              <a:t>надає</a:t>
            </a:r>
            <a:r>
              <a:rPr lang="ru-RU" sz="3600" dirty="0"/>
              <a:t> </a:t>
            </a:r>
            <a:r>
              <a:rPr lang="ru-RU" sz="3600" dirty="0" err="1"/>
              <a:t>інструменти</a:t>
            </a:r>
            <a:r>
              <a:rPr lang="ru-RU" sz="3600" dirty="0"/>
              <a:t> для </a:t>
            </a:r>
            <a:r>
              <a:rPr lang="ru-RU" sz="3600" dirty="0" err="1"/>
              <a:t>моделювання</a:t>
            </a:r>
            <a:r>
              <a:rPr lang="ru-RU" sz="3600" dirty="0"/>
              <a:t> систем на </a:t>
            </a:r>
            <a:r>
              <a:rPr lang="ru-RU" sz="3600" dirty="0" err="1"/>
              <a:t>основі</a:t>
            </a:r>
            <a:r>
              <a:rPr lang="ru-RU" sz="3600" dirty="0"/>
              <a:t> мереж </a:t>
            </a:r>
            <a:r>
              <a:rPr lang="ru-RU" sz="3600" dirty="0" err="1"/>
              <a:t>Петрі</a:t>
            </a:r>
            <a:r>
              <a:rPr lang="ru-RU" sz="3600" dirty="0"/>
              <a:t> [3].</a:t>
            </a:r>
            <a:endParaRPr lang="en-GB" sz="3600" dirty="0"/>
          </a:p>
        </p:txBody>
      </p:sp>
    </p:spTree>
    <p:extLst>
      <p:ext uri="{BB962C8B-B14F-4D97-AF65-F5344CB8AC3E}">
        <p14:creationId xmlns:p14="http://schemas.microsoft.com/office/powerpoint/2010/main" val="871287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C06E1-C610-6C27-1686-CE4DDED75DE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33DB3A8-F981-15B9-C51C-9FC1142EF187}"/>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643EBED4-3425-2E86-046B-369BD51D9C0E}"/>
              </a:ext>
            </a:extLst>
          </p:cNvPr>
          <p:cNvSpPr>
            <a:spLocks noGrp="1"/>
          </p:cNvSpPr>
          <p:nvPr>
            <p:ph type="body" sz="quarter" idx="12"/>
          </p:nvPr>
        </p:nvSpPr>
        <p:spPr/>
        <p:txBody>
          <a:bodyPr/>
          <a:lstStyle/>
          <a:p>
            <a:r>
              <a:rPr lang="uk-UA" dirty="0"/>
              <a:t>Інструментарій</a:t>
            </a:r>
            <a:endParaRPr lang="en-GB" dirty="0"/>
          </a:p>
        </p:txBody>
      </p:sp>
      <p:sp>
        <p:nvSpPr>
          <p:cNvPr id="4" name="Text Placeholder 3">
            <a:extLst>
              <a:ext uri="{FF2B5EF4-FFF2-40B4-BE49-F238E27FC236}">
                <a16:creationId xmlns:a16="http://schemas.microsoft.com/office/drawing/2014/main" id="{4E663813-D0AB-BA88-319F-6AA2334F8468}"/>
              </a:ext>
            </a:extLst>
          </p:cNvPr>
          <p:cNvSpPr>
            <a:spLocks noGrp="1"/>
          </p:cNvSpPr>
          <p:nvPr>
            <p:ph type="body" sz="quarter" idx="13"/>
          </p:nvPr>
        </p:nvSpPr>
        <p:spPr>
          <a:xfrm>
            <a:off x="303882" y="3438902"/>
            <a:ext cx="1419105" cy="768141"/>
          </a:xfrm>
        </p:spPr>
        <p:txBody>
          <a:bodyPr>
            <a:normAutofit/>
          </a:bodyPr>
          <a:lstStyle/>
          <a:p>
            <a:pPr algn="ctr"/>
            <a:r>
              <a:rPr lang="en-GB" sz="2800" b="1" dirty="0"/>
              <a:t>Java</a:t>
            </a:r>
          </a:p>
        </p:txBody>
      </p:sp>
      <p:pic>
        <p:nvPicPr>
          <p:cNvPr id="1026" name="Picture 2">
            <a:extLst>
              <a:ext uri="{FF2B5EF4-FFF2-40B4-BE49-F238E27FC236}">
                <a16:creationId xmlns:a16="http://schemas.microsoft.com/office/drawing/2014/main" id="{2C3D9D6C-6F34-88DE-94DF-1B485AF4B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26" y="1722233"/>
            <a:ext cx="1332101" cy="13321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JetBrains IntelliJ IDEA Ultimate -50% dla firm młodszych niż 5 lat -  anysoft.pl">
            <a:extLst>
              <a:ext uri="{FF2B5EF4-FFF2-40B4-BE49-F238E27FC236}">
                <a16:creationId xmlns:a16="http://schemas.microsoft.com/office/drawing/2014/main" id="{8BBE4467-AD84-BD48-39F7-F5CB8DCD3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630" y="1729511"/>
            <a:ext cx="1332102" cy="1332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Java — Википедия">
            <a:extLst>
              <a:ext uri="{FF2B5EF4-FFF2-40B4-BE49-F238E27FC236}">
                <a16:creationId xmlns:a16="http://schemas.microsoft.com/office/drawing/2014/main" id="{FA05E804-CF35-470F-2FE1-DB696DAED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35" y="1363052"/>
            <a:ext cx="1126201" cy="2065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09321CD-8C99-EDAF-D1A6-0CE3E8D1001F}"/>
              </a:ext>
            </a:extLst>
          </p:cNvPr>
          <p:cNvPicPr>
            <a:picLocks noChangeAspect="1"/>
          </p:cNvPicPr>
          <p:nvPr/>
        </p:nvPicPr>
        <p:blipFill>
          <a:blip r:embed="rId6"/>
          <a:stretch>
            <a:fillRect/>
          </a:stretch>
        </p:blipFill>
        <p:spPr>
          <a:xfrm>
            <a:off x="5675021" y="1656431"/>
            <a:ext cx="2956521" cy="1478261"/>
          </a:xfrm>
          <a:prstGeom prst="rect">
            <a:avLst/>
          </a:prstGeom>
          <a:ln>
            <a:noFill/>
          </a:ln>
          <a:effectLst>
            <a:outerShdw blurRad="292100" dist="139700" dir="2700000" algn="tl" rotWithShape="0">
              <a:srgbClr val="333333">
                <a:alpha val="65000"/>
              </a:srgbClr>
            </a:outerShdw>
          </a:effectLst>
        </p:spPr>
      </p:pic>
      <p:sp>
        <p:nvSpPr>
          <p:cNvPr id="7" name="Text Placeholder 3">
            <a:extLst>
              <a:ext uri="{FF2B5EF4-FFF2-40B4-BE49-F238E27FC236}">
                <a16:creationId xmlns:a16="http://schemas.microsoft.com/office/drawing/2014/main" id="{DB160FC7-534E-948C-6095-BEC4F46FC7FB}"/>
              </a:ext>
            </a:extLst>
          </p:cNvPr>
          <p:cNvSpPr txBox="1">
            <a:spLocks/>
          </p:cNvSpPr>
          <p:nvPr/>
        </p:nvSpPr>
        <p:spPr>
          <a:xfrm>
            <a:off x="2011128" y="3206970"/>
            <a:ext cx="1419105" cy="768141"/>
          </a:xfrm>
          <a:prstGeom prst="rect">
            <a:avLst/>
          </a:prstGeom>
        </p:spPr>
        <p:txBody>
          <a:bodyPr vert="horz" lIns="68580" tIns="34290" rIns="68580" bIns="34290" rtlCol="0">
            <a:normAutofit fontScale="70000" lnSpcReduction="20000"/>
          </a:bodyPr>
          <a:lstStyle>
            <a:lvl1pPr marL="0" indent="0" algn="l" defTabSz="685800" rtl="0" eaLnBrk="1" latinLnBrk="0" hangingPunct="1">
              <a:lnSpc>
                <a:spcPct val="90000"/>
              </a:lnSpc>
              <a:spcBef>
                <a:spcPts val="750"/>
              </a:spcBef>
              <a:buFont typeface="Arial" panose="020B0604020202020204" pitchFamily="34" charset="0"/>
              <a:buNone/>
              <a:defRPr sz="1400" b="0" kern="1200" baseline="0">
                <a:solidFill>
                  <a:schemeClr val="tx1"/>
                </a:solidFill>
                <a:latin typeface="Exo 2" panose="00000500000000000000" pitchFamily="2" charset="-5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GB" sz="2800" b="1" dirty="0"/>
              <a:t>IntelliJ IDEA Ultimate</a:t>
            </a:r>
          </a:p>
        </p:txBody>
      </p:sp>
      <p:sp>
        <p:nvSpPr>
          <p:cNvPr id="8" name="Text Placeholder 3">
            <a:extLst>
              <a:ext uri="{FF2B5EF4-FFF2-40B4-BE49-F238E27FC236}">
                <a16:creationId xmlns:a16="http://schemas.microsoft.com/office/drawing/2014/main" id="{58416424-8B5D-4492-CC8A-9927CDE83438}"/>
              </a:ext>
            </a:extLst>
          </p:cNvPr>
          <p:cNvSpPr txBox="1">
            <a:spLocks/>
          </p:cNvSpPr>
          <p:nvPr/>
        </p:nvSpPr>
        <p:spPr>
          <a:xfrm>
            <a:off x="3698337" y="3206969"/>
            <a:ext cx="1665077" cy="768141"/>
          </a:xfrm>
          <a:prstGeom prst="rect">
            <a:avLst/>
          </a:prstGeom>
        </p:spPr>
        <p:txBody>
          <a:bodyPr vert="horz" lIns="68580" tIns="34290" rIns="68580" bIns="34290" rtlCol="0">
            <a:normAutofit fontScale="70000" lnSpcReduction="20000"/>
          </a:bodyPr>
          <a:lstStyle>
            <a:lvl1pPr marL="0" indent="0" algn="l" defTabSz="685800" rtl="0" eaLnBrk="1" latinLnBrk="0" hangingPunct="1">
              <a:lnSpc>
                <a:spcPct val="90000"/>
              </a:lnSpc>
              <a:spcBef>
                <a:spcPts val="750"/>
              </a:spcBef>
              <a:buFont typeface="Arial" panose="020B0604020202020204" pitchFamily="34" charset="0"/>
              <a:buNone/>
              <a:defRPr sz="1400" b="0" kern="1200" baseline="0">
                <a:solidFill>
                  <a:schemeClr val="tx1"/>
                </a:solidFill>
                <a:latin typeface="Exo 2" panose="00000500000000000000" pitchFamily="2" charset="-5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GB" sz="2800" b="1" dirty="0"/>
              <a:t>PyCharm Professional</a:t>
            </a:r>
          </a:p>
        </p:txBody>
      </p:sp>
      <p:sp>
        <p:nvSpPr>
          <p:cNvPr id="9" name="Text Placeholder 3">
            <a:extLst>
              <a:ext uri="{FF2B5EF4-FFF2-40B4-BE49-F238E27FC236}">
                <a16:creationId xmlns:a16="http://schemas.microsoft.com/office/drawing/2014/main" id="{03A1B41B-E2D9-4050-03D2-A99872249B25}"/>
              </a:ext>
            </a:extLst>
          </p:cNvPr>
          <p:cNvSpPr txBox="1">
            <a:spLocks/>
          </p:cNvSpPr>
          <p:nvPr/>
        </p:nvSpPr>
        <p:spPr>
          <a:xfrm>
            <a:off x="5897125" y="3206969"/>
            <a:ext cx="2512312" cy="768141"/>
          </a:xfrm>
          <a:prstGeom prst="rect">
            <a:avLst/>
          </a:prstGeom>
        </p:spPr>
        <p:txBody>
          <a:bodyPr vert="horz" lIns="68580" tIns="34290" rIns="68580" bIns="34290" rtlCol="0">
            <a:normAutofit fontScale="70000" lnSpcReduction="20000"/>
          </a:bodyPr>
          <a:lstStyle>
            <a:lvl1pPr marL="0" indent="0" algn="l" defTabSz="685800" rtl="0" eaLnBrk="1" latinLnBrk="0" hangingPunct="1">
              <a:lnSpc>
                <a:spcPct val="90000"/>
              </a:lnSpc>
              <a:spcBef>
                <a:spcPts val="750"/>
              </a:spcBef>
              <a:buFont typeface="Arial" panose="020B0604020202020204" pitchFamily="34" charset="0"/>
              <a:buNone/>
              <a:defRPr sz="1400" b="0" kern="1200" baseline="0">
                <a:solidFill>
                  <a:schemeClr val="tx1"/>
                </a:solidFill>
                <a:latin typeface="Exo 2" panose="00000500000000000000" pitchFamily="2" charset="-5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GB" sz="2800" b="1" dirty="0" err="1"/>
              <a:t>StetsenkoInna</a:t>
            </a:r>
            <a:r>
              <a:rPr lang="en-GB" sz="2800" b="1" dirty="0"/>
              <a:t> </a:t>
            </a:r>
            <a:r>
              <a:rPr lang="en-GB" sz="2800" b="1" dirty="0" err="1"/>
              <a:t>PetriObjModelPaint</a:t>
            </a:r>
            <a:endParaRPr lang="en-GB" sz="2800" b="1" dirty="0"/>
          </a:p>
        </p:txBody>
      </p:sp>
    </p:spTree>
    <p:extLst>
      <p:ext uri="{BB962C8B-B14F-4D97-AF65-F5344CB8AC3E}">
        <p14:creationId xmlns:p14="http://schemas.microsoft.com/office/powerpoint/2010/main" val="208600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602B6-7E81-12FD-7DA4-F3BF7B2115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170332-872B-70A9-5EB7-8042053F7A43}"/>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44027555-82CA-CAEC-A8C8-C443D10C82CE}"/>
              </a:ext>
            </a:extLst>
          </p:cNvPr>
          <p:cNvSpPr>
            <a:spLocks noGrp="1"/>
          </p:cNvSpPr>
          <p:nvPr>
            <p:ph type="body" sz="quarter" idx="12"/>
          </p:nvPr>
        </p:nvSpPr>
        <p:spPr>
          <a:xfrm>
            <a:off x="334824" y="1040328"/>
            <a:ext cx="7417217" cy="564952"/>
          </a:xfrm>
        </p:spPr>
        <p:txBody>
          <a:bodyPr/>
          <a:lstStyle/>
          <a:p>
            <a:r>
              <a:rPr lang="ru-RU" dirty="0" err="1"/>
              <a:t>Модифікації</a:t>
            </a:r>
            <a:r>
              <a:rPr lang="ru-RU" dirty="0"/>
              <a:t> алгоритму </a:t>
            </a:r>
            <a:r>
              <a:rPr lang="en-GB" dirty="0"/>
              <a:t>/</a:t>
            </a:r>
            <a:r>
              <a:rPr lang="ru-RU" dirty="0"/>
              <a:t> </a:t>
            </a:r>
            <a:r>
              <a:rPr lang="ru-RU" dirty="0" err="1"/>
              <a:t>Видалення</a:t>
            </a:r>
            <a:r>
              <a:rPr lang="ru-RU" dirty="0"/>
              <a:t> </a:t>
            </a:r>
            <a:r>
              <a:rPr lang="ru-RU" dirty="0" err="1"/>
              <a:t>механізмів</a:t>
            </a:r>
            <a:r>
              <a:rPr lang="ru-RU" dirty="0"/>
              <a:t> пріоритезації та </a:t>
            </a:r>
            <a:r>
              <a:rPr lang="ru-RU" dirty="0" err="1"/>
              <a:t>ймовірнісного</a:t>
            </a:r>
            <a:r>
              <a:rPr lang="ru-RU" dirty="0"/>
              <a:t> </a:t>
            </a:r>
            <a:r>
              <a:rPr lang="ru-RU" dirty="0" err="1"/>
              <a:t>вибору</a:t>
            </a:r>
            <a:r>
              <a:rPr lang="ru-RU" dirty="0"/>
              <a:t> </a:t>
            </a:r>
            <a:r>
              <a:rPr lang="ru-RU" dirty="0" err="1"/>
              <a:t>конфліктних</a:t>
            </a:r>
            <a:r>
              <a:rPr lang="ru-RU" dirty="0"/>
              <a:t> </a:t>
            </a:r>
            <a:r>
              <a:rPr lang="ru-RU" dirty="0" err="1"/>
              <a:t>переходів</a:t>
            </a:r>
            <a:endParaRPr lang="en-GB" dirty="0"/>
          </a:p>
        </p:txBody>
      </p:sp>
      <p:sp>
        <p:nvSpPr>
          <p:cNvPr id="4" name="Text Placeholder 3">
            <a:extLst>
              <a:ext uri="{FF2B5EF4-FFF2-40B4-BE49-F238E27FC236}">
                <a16:creationId xmlns:a16="http://schemas.microsoft.com/office/drawing/2014/main" id="{6AD9DB43-E305-230E-2E5A-950286D6B448}"/>
              </a:ext>
            </a:extLst>
          </p:cNvPr>
          <p:cNvSpPr>
            <a:spLocks noGrp="1"/>
          </p:cNvSpPr>
          <p:nvPr>
            <p:ph type="body" sz="quarter" idx="13"/>
          </p:nvPr>
        </p:nvSpPr>
        <p:spPr>
          <a:xfrm>
            <a:off x="334825" y="1661972"/>
            <a:ext cx="3150008" cy="2859228"/>
          </a:xfrm>
        </p:spPr>
        <p:txBody>
          <a:bodyPr>
            <a:normAutofit/>
          </a:bodyPr>
          <a:lstStyle/>
          <a:p>
            <a:pPr algn="just"/>
            <a:r>
              <a:rPr lang="ru-RU" sz="1600" dirty="0"/>
              <a:t>В </a:t>
            </a:r>
            <a:r>
              <a:rPr lang="ru-RU" sz="1600" dirty="0" err="1"/>
              <a:t>ході</a:t>
            </a:r>
            <a:r>
              <a:rPr lang="ru-RU" sz="1600" dirty="0"/>
              <a:t> </a:t>
            </a:r>
            <a:r>
              <a:rPr lang="ru-RU" sz="1600" dirty="0" err="1"/>
              <a:t>імплементації</a:t>
            </a:r>
            <a:r>
              <a:rPr lang="ru-RU" sz="1600" dirty="0"/>
              <a:t> </a:t>
            </a:r>
            <a:r>
              <a:rPr lang="ru-RU" sz="1600" dirty="0" err="1"/>
              <a:t>моделі</a:t>
            </a:r>
            <a:r>
              <a:rPr lang="ru-RU" sz="1600" dirty="0"/>
              <a:t> </a:t>
            </a:r>
            <a:r>
              <a:rPr lang="ru-RU" sz="1600" dirty="0" err="1"/>
              <a:t>було</a:t>
            </a:r>
            <a:r>
              <a:rPr lang="ru-RU" sz="1600" dirty="0"/>
              <a:t> внесено ряд </a:t>
            </a:r>
            <a:r>
              <a:rPr lang="ru-RU" sz="1600" dirty="0" err="1"/>
              <a:t>модифікацій</a:t>
            </a:r>
            <a:r>
              <a:rPr lang="ru-RU" sz="1600" dirty="0"/>
              <a:t> до базового алгоритму для </a:t>
            </a:r>
            <a:r>
              <a:rPr lang="ru-RU" sz="1600" dirty="0" err="1"/>
              <a:t>його</a:t>
            </a:r>
            <a:r>
              <a:rPr lang="ru-RU" sz="1600" dirty="0"/>
              <a:t> </a:t>
            </a:r>
            <a:r>
              <a:rPr lang="ru-RU" sz="1600" dirty="0" err="1"/>
              <a:t>адаптації</a:t>
            </a:r>
            <a:r>
              <a:rPr lang="ru-RU" sz="1600" dirty="0"/>
              <a:t> до </a:t>
            </a:r>
            <a:r>
              <a:rPr lang="ru-RU" sz="1600" dirty="0" err="1"/>
              <a:t>конкретних</a:t>
            </a:r>
            <a:r>
              <a:rPr lang="ru-RU" sz="1600" dirty="0"/>
              <a:t> </a:t>
            </a:r>
            <a:r>
              <a:rPr lang="ru-RU" sz="1600" dirty="0" err="1"/>
              <a:t>вимог</a:t>
            </a:r>
            <a:r>
              <a:rPr lang="ru-RU" sz="1600" dirty="0"/>
              <a:t>. </a:t>
            </a:r>
            <a:r>
              <a:rPr lang="ru-RU" sz="1600" dirty="0" err="1"/>
              <a:t>Ключовою</a:t>
            </a:r>
            <a:r>
              <a:rPr lang="ru-RU" sz="1600" dirty="0"/>
              <a:t> </a:t>
            </a:r>
            <a:r>
              <a:rPr lang="ru-RU" sz="1600" dirty="0" err="1"/>
              <a:t>зміною</a:t>
            </a:r>
            <a:r>
              <a:rPr lang="ru-RU" sz="1600" dirty="0"/>
              <a:t> стало </a:t>
            </a:r>
            <a:r>
              <a:rPr lang="ru-RU" sz="1600" dirty="0" err="1"/>
              <a:t>видалення</a:t>
            </a:r>
            <a:r>
              <a:rPr lang="ru-RU" sz="1600" dirty="0"/>
              <a:t> </a:t>
            </a:r>
            <a:r>
              <a:rPr lang="ru-RU" sz="1600" dirty="0" err="1"/>
              <a:t>механізмів</a:t>
            </a:r>
            <a:r>
              <a:rPr lang="ru-RU" sz="1600" dirty="0"/>
              <a:t> пріоритезації та </a:t>
            </a:r>
            <a:r>
              <a:rPr lang="ru-RU" sz="1600" dirty="0" err="1"/>
              <a:t>ймовірнісного</a:t>
            </a:r>
            <a:r>
              <a:rPr lang="ru-RU" sz="1600" dirty="0"/>
              <a:t> </a:t>
            </a:r>
            <a:r>
              <a:rPr lang="ru-RU" sz="1600" dirty="0" err="1"/>
              <a:t>вибору</a:t>
            </a:r>
            <a:r>
              <a:rPr lang="ru-RU" sz="1600" dirty="0"/>
              <a:t> </a:t>
            </a:r>
            <a:r>
              <a:rPr lang="ru-RU" sz="1600" dirty="0" err="1"/>
              <a:t>конфліктних</a:t>
            </a:r>
            <a:r>
              <a:rPr lang="ru-RU" sz="1600" dirty="0"/>
              <a:t> </a:t>
            </a:r>
            <a:r>
              <a:rPr lang="ru-RU" sz="1600" dirty="0" err="1"/>
              <a:t>переходів</a:t>
            </a:r>
            <a:r>
              <a:rPr lang="ru-RU" sz="1600" dirty="0"/>
              <a:t> у </a:t>
            </a:r>
            <a:r>
              <a:rPr lang="ru-RU" sz="1600" dirty="0" err="1"/>
              <a:t>Петрі-Об'єктній</a:t>
            </a:r>
            <a:r>
              <a:rPr lang="ru-RU" sz="1600" dirty="0"/>
              <a:t> </a:t>
            </a:r>
            <a:r>
              <a:rPr lang="ru-RU" sz="1600" dirty="0" err="1"/>
              <a:t>мережі</a:t>
            </a:r>
            <a:r>
              <a:rPr lang="ru-RU" sz="1600" dirty="0"/>
              <a:t>, </a:t>
            </a:r>
            <a:r>
              <a:rPr lang="ru-RU" sz="1600" dirty="0" err="1"/>
              <a:t>оскільки</a:t>
            </a:r>
            <a:r>
              <a:rPr lang="ru-RU" sz="1600" dirty="0"/>
              <a:t> </a:t>
            </a:r>
            <a:r>
              <a:rPr lang="ru-RU" sz="1600" dirty="0" err="1"/>
              <a:t>така</a:t>
            </a:r>
            <a:r>
              <a:rPr lang="ru-RU" sz="1600" dirty="0"/>
              <a:t> </a:t>
            </a:r>
            <a:r>
              <a:rPr lang="ru-RU" sz="1600" dirty="0" err="1"/>
              <a:t>ситуація</a:t>
            </a:r>
            <a:r>
              <a:rPr lang="ru-RU" sz="1600" dirty="0"/>
              <a:t> є </a:t>
            </a:r>
            <a:r>
              <a:rPr lang="ru-RU" sz="1600" dirty="0" err="1"/>
              <a:t>неможливою</a:t>
            </a:r>
            <a:r>
              <a:rPr lang="ru-RU" sz="1600" dirty="0"/>
              <a:t> в рамках </a:t>
            </a:r>
            <a:r>
              <a:rPr lang="ru-RU" sz="1600" dirty="0" err="1"/>
              <a:t>поставленого</a:t>
            </a:r>
            <a:r>
              <a:rPr lang="ru-RU" sz="1600" dirty="0"/>
              <a:t> </a:t>
            </a:r>
            <a:r>
              <a:rPr lang="ru-RU" sz="1600" dirty="0" err="1"/>
              <a:t>завдання</a:t>
            </a:r>
            <a:r>
              <a:rPr lang="ru-RU" sz="1600" dirty="0"/>
              <a:t>.</a:t>
            </a:r>
            <a:endParaRPr lang="en-GB" sz="1600" dirty="0"/>
          </a:p>
        </p:txBody>
      </p:sp>
      <p:pic>
        <p:nvPicPr>
          <p:cNvPr id="6" name="Picture 5">
            <a:extLst>
              <a:ext uri="{FF2B5EF4-FFF2-40B4-BE49-F238E27FC236}">
                <a16:creationId xmlns:a16="http://schemas.microsoft.com/office/drawing/2014/main" id="{98333231-DC48-0D70-8A0B-12F7DE87A225}"/>
              </a:ext>
            </a:extLst>
          </p:cNvPr>
          <p:cNvPicPr>
            <a:picLocks noChangeAspect="1"/>
          </p:cNvPicPr>
          <p:nvPr/>
        </p:nvPicPr>
        <p:blipFill>
          <a:blip r:embed="rId3"/>
          <a:stretch>
            <a:fillRect/>
          </a:stretch>
        </p:blipFill>
        <p:spPr>
          <a:xfrm>
            <a:off x="3683055" y="1663937"/>
            <a:ext cx="4317999" cy="2857263"/>
          </a:xfrm>
          <a:prstGeom prst="rect">
            <a:avLst/>
          </a:prstGeom>
        </p:spPr>
      </p:pic>
    </p:spTree>
    <p:extLst>
      <p:ext uri="{BB962C8B-B14F-4D97-AF65-F5344CB8AC3E}">
        <p14:creationId xmlns:p14="http://schemas.microsoft.com/office/powerpoint/2010/main" val="82613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FD6B-5A16-0863-617B-5315DDD10A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89606D3-6982-035F-472D-6C83B5A5D69E}"/>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99EDD29D-6EAC-7898-6956-FC4E56DD0A7E}"/>
              </a:ext>
            </a:extLst>
          </p:cNvPr>
          <p:cNvSpPr>
            <a:spLocks noGrp="1"/>
          </p:cNvSpPr>
          <p:nvPr>
            <p:ph type="body" sz="quarter" idx="12"/>
          </p:nvPr>
        </p:nvSpPr>
        <p:spPr/>
        <p:txBody>
          <a:bodyPr/>
          <a:lstStyle/>
          <a:p>
            <a:r>
              <a:rPr lang="ru-RU" dirty="0" err="1"/>
              <a:t>Модифікації</a:t>
            </a:r>
            <a:r>
              <a:rPr lang="ru-RU" dirty="0"/>
              <a:t> алгоритму </a:t>
            </a:r>
            <a:r>
              <a:rPr lang="en-GB" dirty="0"/>
              <a:t>/</a:t>
            </a:r>
            <a:r>
              <a:rPr lang="ru-RU" dirty="0"/>
              <a:t> </a:t>
            </a:r>
            <a:r>
              <a:rPr lang="ru-RU" dirty="0" err="1"/>
              <a:t>Видалення</a:t>
            </a:r>
            <a:r>
              <a:rPr lang="ru-RU" dirty="0"/>
              <a:t> </a:t>
            </a:r>
            <a:r>
              <a:rPr lang="ru-RU" dirty="0" err="1"/>
              <a:t>механізмів</a:t>
            </a:r>
            <a:r>
              <a:rPr lang="ru-RU" dirty="0"/>
              <a:t> пріоритезації та </a:t>
            </a:r>
            <a:r>
              <a:rPr lang="ru-RU" dirty="0" err="1"/>
              <a:t>ймовірнісного</a:t>
            </a:r>
            <a:r>
              <a:rPr lang="ru-RU" dirty="0"/>
              <a:t> </a:t>
            </a:r>
            <a:r>
              <a:rPr lang="ru-RU" dirty="0" err="1"/>
              <a:t>вибору</a:t>
            </a:r>
            <a:r>
              <a:rPr lang="ru-RU" dirty="0"/>
              <a:t> </a:t>
            </a:r>
            <a:r>
              <a:rPr lang="ru-RU" dirty="0" err="1"/>
              <a:t>конфліктних</a:t>
            </a:r>
            <a:r>
              <a:rPr lang="ru-RU" dirty="0"/>
              <a:t> </a:t>
            </a:r>
            <a:r>
              <a:rPr lang="ru-RU" dirty="0" err="1"/>
              <a:t>переходів</a:t>
            </a:r>
            <a:endParaRPr lang="en-GB" dirty="0"/>
          </a:p>
        </p:txBody>
      </p:sp>
      <p:pic>
        <p:nvPicPr>
          <p:cNvPr id="5" name="Picture 4">
            <a:extLst>
              <a:ext uri="{FF2B5EF4-FFF2-40B4-BE49-F238E27FC236}">
                <a16:creationId xmlns:a16="http://schemas.microsoft.com/office/drawing/2014/main" id="{DF6FB67C-1849-84DD-8F8B-82FBE85493C0}"/>
              </a:ext>
            </a:extLst>
          </p:cNvPr>
          <p:cNvPicPr>
            <a:picLocks noChangeAspect="1"/>
          </p:cNvPicPr>
          <p:nvPr/>
        </p:nvPicPr>
        <p:blipFill>
          <a:blip r:embed="rId3"/>
          <a:stretch>
            <a:fillRect/>
          </a:stretch>
        </p:blipFill>
        <p:spPr>
          <a:xfrm>
            <a:off x="1036337" y="1656080"/>
            <a:ext cx="2760225" cy="2890198"/>
          </a:xfrm>
          <a:prstGeom prst="rect">
            <a:avLst/>
          </a:prstGeom>
        </p:spPr>
      </p:pic>
      <p:pic>
        <p:nvPicPr>
          <p:cNvPr id="6" name="Picture 5">
            <a:extLst>
              <a:ext uri="{FF2B5EF4-FFF2-40B4-BE49-F238E27FC236}">
                <a16:creationId xmlns:a16="http://schemas.microsoft.com/office/drawing/2014/main" id="{317295A3-B8B6-0A07-D922-3E8C23CA91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2803" y="1656080"/>
            <a:ext cx="4008120" cy="2889042"/>
          </a:xfrm>
          <a:prstGeom prst="rect">
            <a:avLst/>
          </a:prstGeom>
          <a:noFill/>
          <a:ln>
            <a:noFill/>
          </a:ln>
        </p:spPr>
      </p:pic>
    </p:spTree>
    <p:extLst>
      <p:ext uri="{BB962C8B-B14F-4D97-AF65-F5344CB8AC3E}">
        <p14:creationId xmlns:p14="http://schemas.microsoft.com/office/powerpoint/2010/main" val="91336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276A6-0C8A-39FF-9C99-AFCE416C97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BDE7B1-B564-A423-5964-3BDE773A8D76}"/>
              </a:ext>
            </a:extLst>
          </p:cNvPr>
          <p:cNvSpPr>
            <a:spLocks noGrp="1"/>
          </p:cNvSpPr>
          <p:nvPr>
            <p:ph type="body" sz="quarter" idx="11"/>
          </p:nvPr>
        </p:nvSpPr>
        <p:spPr/>
        <p:txBody>
          <a:bodyPr/>
          <a:lstStyle/>
          <a:p>
            <a:r>
              <a:rPr lang="uk-UA" dirty="0"/>
              <a:t>Анотація</a:t>
            </a:r>
            <a:endParaRPr lang="en-GB" dirty="0"/>
          </a:p>
        </p:txBody>
      </p:sp>
      <p:sp>
        <p:nvSpPr>
          <p:cNvPr id="3" name="Text Placeholder 2">
            <a:extLst>
              <a:ext uri="{FF2B5EF4-FFF2-40B4-BE49-F238E27FC236}">
                <a16:creationId xmlns:a16="http://schemas.microsoft.com/office/drawing/2014/main" id="{BAB2AC14-7DC5-7B58-FC26-6D2D9645FC9A}"/>
              </a:ext>
            </a:extLst>
          </p:cNvPr>
          <p:cNvSpPr>
            <a:spLocks noGrp="1"/>
          </p:cNvSpPr>
          <p:nvPr>
            <p:ph type="body" sz="quarter" idx="12"/>
          </p:nvPr>
        </p:nvSpPr>
        <p:spPr/>
        <p:txBody>
          <a:bodyPr/>
          <a:lstStyle/>
          <a:p>
            <a:pPr algn="just"/>
            <a:r>
              <a:rPr lang="uk-UA" dirty="0"/>
              <a:t>Мета курсової роботи</a:t>
            </a:r>
            <a:endParaRPr lang="en-GB" dirty="0"/>
          </a:p>
        </p:txBody>
      </p:sp>
      <p:sp>
        <p:nvSpPr>
          <p:cNvPr id="4" name="Text Placeholder 3">
            <a:extLst>
              <a:ext uri="{FF2B5EF4-FFF2-40B4-BE49-F238E27FC236}">
                <a16:creationId xmlns:a16="http://schemas.microsoft.com/office/drawing/2014/main" id="{0A070AF1-7318-16FD-E518-40A4A5DD3AB9}"/>
              </a:ext>
            </a:extLst>
          </p:cNvPr>
          <p:cNvSpPr>
            <a:spLocks noGrp="1"/>
          </p:cNvSpPr>
          <p:nvPr>
            <p:ph type="body" sz="quarter" idx="13"/>
          </p:nvPr>
        </p:nvSpPr>
        <p:spPr>
          <a:xfrm>
            <a:off x="340162" y="1494332"/>
            <a:ext cx="7417217" cy="3130056"/>
          </a:xfrm>
        </p:spPr>
        <p:txBody>
          <a:bodyPr>
            <a:normAutofit fontScale="85000" lnSpcReduction="10000"/>
          </a:bodyPr>
          <a:lstStyle/>
          <a:p>
            <a:pPr algn="just">
              <a:spcAft>
                <a:spcPts val="1200"/>
              </a:spcAft>
            </a:pPr>
            <a:r>
              <a:rPr lang="uk-UA" sz="2400" dirty="0"/>
              <a:t>Розробити імітаційну модель дорожнього руху на керованому перехресті на основі формалізму Петрі-об’єктної моделі, провести верифікацію алгоритму та експериментальне дослідження моделі. Метою дослідження є визначення тривалості першої та третьої фаз управління світлофорного об’єкта, за яких максимальна середня черга очікування автомобілів перед перехрестям є мінімальною.</a:t>
            </a:r>
          </a:p>
          <a:p>
            <a:pPr algn="just"/>
            <a:r>
              <a:rPr lang="uk-UA" sz="2400" b="1" u="sng" dirty="0"/>
              <a:t>КЛЮЧОВІ СЛОВА:</a:t>
            </a:r>
            <a:r>
              <a:rPr lang="uk-UA" sz="2400" b="1" dirty="0"/>
              <a:t> ІМІТАЦІЙНА МОДЕЛЬ, АЛГОРИТМ ІМІТАЦІЇ, ПЕТРІ-ОБ’ЄКТНА МОДЕЛЬ, КЕРОВАНЕ ПЕРЕХРЕСТЯ, ДОРОЖНІЙ РУХ, СВІТЛОФОРНЕ РЕГУЛЮВАННЯ, ГЕНЕТИЧНИЙ АЛГОРИТМ.</a:t>
            </a:r>
          </a:p>
        </p:txBody>
      </p:sp>
    </p:spTree>
    <p:extLst>
      <p:ext uri="{BB962C8B-B14F-4D97-AF65-F5344CB8AC3E}">
        <p14:creationId xmlns:p14="http://schemas.microsoft.com/office/powerpoint/2010/main" val="735815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36E2-FC15-90BE-062C-31CF1657B4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08C703F-6CB3-8CBA-B707-FB43A38E41D9}"/>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A36FF72F-DCDB-F7EF-5670-766F82008AB5}"/>
              </a:ext>
            </a:extLst>
          </p:cNvPr>
          <p:cNvSpPr>
            <a:spLocks noGrp="1"/>
          </p:cNvSpPr>
          <p:nvPr>
            <p:ph type="body" sz="quarter" idx="12"/>
          </p:nvPr>
        </p:nvSpPr>
        <p:spPr>
          <a:xfrm>
            <a:off x="334824" y="1040328"/>
            <a:ext cx="7417217" cy="575112"/>
          </a:xfrm>
        </p:spPr>
        <p:txBody>
          <a:bodyPr/>
          <a:lstStyle/>
          <a:p>
            <a:r>
              <a:rPr lang="ru-RU" dirty="0"/>
              <a:t>Алгоритм </a:t>
            </a:r>
            <a:r>
              <a:rPr lang="ru-RU" dirty="0" err="1"/>
              <a:t>імітації</a:t>
            </a:r>
            <a:r>
              <a:rPr lang="ru-RU" dirty="0"/>
              <a:t> </a:t>
            </a:r>
            <a:r>
              <a:rPr lang="ru-RU" dirty="0" err="1"/>
              <a:t>Петрі-об’єктної</a:t>
            </a:r>
            <a:r>
              <a:rPr lang="ru-RU" dirty="0"/>
              <a:t> </a:t>
            </a:r>
            <a:r>
              <a:rPr lang="ru-RU" dirty="0" err="1"/>
              <a:t>моделі</a:t>
            </a:r>
            <a:r>
              <a:rPr lang="ru-RU" dirty="0"/>
              <a:t> з </a:t>
            </a:r>
            <a:r>
              <a:rPr lang="ru-RU" dirty="0" err="1"/>
              <a:t>урахуванням</a:t>
            </a:r>
            <a:r>
              <a:rPr lang="ru-RU" dirty="0"/>
              <a:t> </a:t>
            </a:r>
            <a:r>
              <a:rPr lang="ru-RU" dirty="0" err="1"/>
              <a:t>імітації</a:t>
            </a:r>
            <a:r>
              <a:rPr lang="ru-RU" dirty="0"/>
              <a:t> </a:t>
            </a:r>
            <a:r>
              <a:rPr lang="ru-RU" dirty="0" err="1"/>
              <a:t>стохастичної</a:t>
            </a:r>
            <a:r>
              <a:rPr lang="ru-RU" dirty="0"/>
              <a:t> </a:t>
            </a:r>
            <a:r>
              <a:rPr lang="ru-RU" dirty="0" err="1"/>
              <a:t>мережі</a:t>
            </a:r>
            <a:r>
              <a:rPr lang="ru-RU" dirty="0"/>
              <a:t> </a:t>
            </a:r>
            <a:r>
              <a:rPr lang="ru-RU" dirty="0" err="1"/>
              <a:t>Петрі</a:t>
            </a:r>
            <a:r>
              <a:rPr lang="ru-RU" dirty="0"/>
              <a:t> з </a:t>
            </a:r>
            <a:r>
              <a:rPr lang="ru-RU" dirty="0" err="1"/>
              <a:t>неконфліктними</a:t>
            </a:r>
            <a:r>
              <a:rPr lang="ru-RU" dirty="0"/>
              <a:t> переходами</a:t>
            </a:r>
            <a:endParaRPr lang="en-GB" dirty="0"/>
          </a:p>
        </p:txBody>
      </p:sp>
      <p:sp>
        <p:nvSpPr>
          <p:cNvPr id="4" name="Text Placeholder 3">
            <a:extLst>
              <a:ext uri="{FF2B5EF4-FFF2-40B4-BE49-F238E27FC236}">
                <a16:creationId xmlns:a16="http://schemas.microsoft.com/office/drawing/2014/main" id="{0CB958C4-5DBE-72A8-CD18-FD4902A404D6}"/>
              </a:ext>
            </a:extLst>
          </p:cNvPr>
          <p:cNvSpPr>
            <a:spLocks noGrp="1"/>
          </p:cNvSpPr>
          <p:nvPr>
            <p:ph type="body" sz="quarter" idx="13"/>
          </p:nvPr>
        </p:nvSpPr>
        <p:spPr>
          <a:xfrm>
            <a:off x="328415" y="1722932"/>
            <a:ext cx="7417217" cy="2930348"/>
          </a:xfrm>
        </p:spPr>
        <p:txBody>
          <a:bodyPr>
            <a:normAutofit fontScale="92500" lnSpcReduction="20000"/>
          </a:bodyPr>
          <a:lstStyle/>
          <a:p>
            <a:pPr marL="342900" lvl="0" indent="-342900" algn="just">
              <a:lnSpc>
                <a:spcPct val="150000"/>
              </a:lnSpc>
              <a:buFont typeface="+mj-lt"/>
              <a:buAutoNum type="arabicPeriod"/>
            </a:pPr>
            <a:r>
              <a:rPr lang="uk-UA" sz="1200" b="1" dirty="0">
                <a:solidFill>
                  <a:srgbClr val="000000"/>
                </a:solidFill>
                <a:effectLst/>
                <a:latin typeface="+mj-lt"/>
                <a:ea typeface="Arial Unicode MS" panose="020B0604020202020204" pitchFamily="34" charset="-128"/>
                <a:cs typeface="Times New Roman" panose="02020603050405020304" pitchFamily="18" charset="0"/>
              </a:rPr>
              <a:t>ФОРМУВАТИ СПИСОК ПЕТРІ-ОБ’ЄКТІВ:</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СТВОРИТИ ОБ’ЄКТИ КЛАСУ PETRISIM, ЯКІ ПРЕДСТАВЛЯТИМУТЬ ОКРЕМІ ПІДСИСТЕМИ МОДЕЛІ (У НАШОМУ ВИПАДКУ - ПІДСИСТЕМУ УПРАВЛІННЯ ТА ПІДСИСТЕМИ РУХУ ДЛЯ КОЖНОГО НАПРЯМКУ).</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КОЖЕН PETRISIM МІСТИТЬ СВОЮ МЕРЕЖУ ПЕТРІ (PETRINET), ОПИСАНУ КЛАСАМИ PETRIP (ПОЗИЦІЇ), PETRIT (ПЕРЕХОДИ), ARCIN (ВХІДНІ ДУГИ) ТА ARCOUT (ВИХІДНІ ДУГИ).</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З’ЄДНАТИ PETRISIM ОБ’ЄКТИ МІЖ СОБОЮ, ІДЕНТИФІКУЮЧИ СПІЛЬНІ ПОЗИЦІЇ ДЛЯ ЗАБЕЗПЕЧЕННЯ ВЗАЄМОДІЇ.</a:t>
            </a:r>
            <a:endParaRPr lang="en-GB" sz="12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200" b="1" dirty="0">
                <a:solidFill>
                  <a:srgbClr val="000000"/>
                </a:solidFill>
                <a:effectLst/>
                <a:latin typeface="+mj-lt"/>
                <a:ea typeface="Arial Unicode MS" panose="020B0604020202020204" pitchFamily="34" charset="-128"/>
                <a:cs typeface="Times New Roman" panose="02020603050405020304" pitchFamily="18" charset="0"/>
              </a:rPr>
              <a:t>ІНІЦІАЛІЗАЦІЯ:</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ЗАДАТИ ПОЧАТКОВЕ МАРКУВАННЯ ДЛЯ КОЖНОЇ МЕРЕЖІ ПЕТРІ ВСЕРЕДИНІ ОБ’ЄКТІВ PETRISIM.</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ВВЕСТИ ЧАС МОДЕЛЮВАННЯ TMOD.</a:t>
            </a:r>
            <a:endParaRPr lang="en-GB" sz="12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200" dirty="0">
                <a:solidFill>
                  <a:srgbClr val="000000"/>
                </a:solidFill>
                <a:effectLst/>
                <a:latin typeface="+mj-lt"/>
                <a:ea typeface="Arial Unicode MS" panose="020B0604020202020204" pitchFamily="34" charset="-128"/>
                <a:cs typeface="Times New Roman" panose="02020603050405020304" pitchFamily="18" charset="0"/>
              </a:rPr>
              <a:t>ВСТАНОВИТИ ПОТОЧНИЙ ЧАС T = 0.</a:t>
            </a:r>
            <a:endParaRPr lang="en-GB" sz="1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733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41DFD-00FF-004C-2C45-2217AA6331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C68521-3304-10CD-DFC1-842158FFEBBC}"/>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E54745A9-5128-78B3-7B85-2F4B50A2454A}"/>
              </a:ext>
            </a:extLst>
          </p:cNvPr>
          <p:cNvSpPr>
            <a:spLocks noGrp="1"/>
          </p:cNvSpPr>
          <p:nvPr>
            <p:ph type="body" sz="quarter" idx="12"/>
          </p:nvPr>
        </p:nvSpPr>
        <p:spPr>
          <a:xfrm>
            <a:off x="334824" y="1040328"/>
            <a:ext cx="7417217" cy="575112"/>
          </a:xfrm>
        </p:spPr>
        <p:txBody>
          <a:bodyPr/>
          <a:lstStyle/>
          <a:p>
            <a:r>
              <a:rPr lang="ru-RU" dirty="0"/>
              <a:t>Алгоритм </a:t>
            </a:r>
            <a:r>
              <a:rPr lang="ru-RU" dirty="0" err="1"/>
              <a:t>імітації</a:t>
            </a:r>
            <a:r>
              <a:rPr lang="ru-RU" dirty="0"/>
              <a:t> </a:t>
            </a:r>
            <a:r>
              <a:rPr lang="ru-RU" dirty="0" err="1"/>
              <a:t>Петрі-об’єктної</a:t>
            </a:r>
            <a:r>
              <a:rPr lang="ru-RU" dirty="0"/>
              <a:t> </a:t>
            </a:r>
            <a:r>
              <a:rPr lang="ru-RU" dirty="0" err="1"/>
              <a:t>моделі</a:t>
            </a:r>
            <a:r>
              <a:rPr lang="ru-RU" dirty="0"/>
              <a:t> з </a:t>
            </a:r>
            <a:r>
              <a:rPr lang="ru-RU" dirty="0" err="1"/>
              <a:t>урахуванням</a:t>
            </a:r>
            <a:r>
              <a:rPr lang="ru-RU" dirty="0"/>
              <a:t> </a:t>
            </a:r>
            <a:r>
              <a:rPr lang="ru-RU" dirty="0" err="1"/>
              <a:t>імітації</a:t>
            </a:r>
            <a:r>
              <a:rPr lang="ru-RU" dirty="0"/>
              <a:t> </a:t>
            </a:r>
            <a:r>
              <a:rPr lang="ru-RU" dirty="0" err="1"/>
              <a:t>стохастичної</a:t>
            </a:r>
            <a:r>
              <a:rPr lang="ru-RU" dirty="0"/>
              <a:t> </a:t>
            </a:r>
            <a:r>
              <a:rPr lang="ru-RU" dirty="0" err="1"/>
              <a:t>мережі</a:t>
            </a:r>
            <a:r>
              <a:rPr lang="ru-RU" dirty="0"/>
              <a:t> </a:t>
            </a:r>
            <a:r>
              <a:rPr lang="ru-RU" dirty="0" err="1"/>
              <a:t>Петрі</a:t>
            </a:r>
            <a:r>
              <a:rPr lang="ru-RU" dirty="0"/>
              <a:t> з </a:t>
            </a:r>
            <a:r>
              <a:rPr lang="ru-RU" dirty="0" err="1"/>
              <a:t>неконфліктними</a:t>
            </a:r>
            <a:r>
              <a:rPr lang="ru-RU" dirty="0"/>
              <a:t> переходами</a:t>
            </a:r>
            <a:endParaRPr lang="en-GB" dirty="0"/>
          </a:p>
        </p:txBody>
      </p:sp>
      <p:sp>
        <p:nvSpPr>
          <p:cNvPr id="4" name="Text Placeholder 3">
            <a:extLst>
              <a:ext uri="{FF2B5EF4-FFF2-40B4-BE49-F238E27FC236}">
                <a16:creationId xmlns:a16="http://schemas.microsoft.com/office/drawing/2014/main" id="{3700087D-585F-533E-73AC-8196FBFE58E0}"/>
              </a:ext>
            </a:extLst>
          </p:cNvPr>
          <p:cNvSpPr>
            <a:spLocks noGrp="1"/>
          </p:cNvSpPr>
          <p:nvPr>
            <p:ph type="body" sz="quarter" idx="13"/>
          </p:nvPr>
        </p:nvSpPr>
        <p:spPr>
          <a:xfrm>
            <a:off x="328415" y="1722932"/>
            <a:ext cx="8510785" cy="2930348"/>
          </a:xfrm>
        </p:spPr>
        <p:txBody>
          <a:bodyPr>
            <a:noAutofit/>
          </a:bodyPr>
          <a:lstStyle/>
          <a:p>
            <a:pPr marL="342900" lvl="0" indent="-342900" algn="just">
              <a:lnSpc>
                <a:spcPct val="150000"/>
              </a:lnSpc>
              <a:buFont typeface="+mj-lt"/>
              <a:buAutoNum type="arabicPeriod"/>
            </a:pPr>
            <a:r>
              <a:rPr lang="uk-UA" sz="700" b="1" dirty="0">
                <a:solidFill>
                  <a:srgbClr val="000000"/>
                </a:solidFill>
                <a:effectLst/>
                <a:latin typeface="+mj-lt"/>
                <a:ea typeface="Arial Unicode MS" panose="020B0604020202020204" pitchFamily="34" charset="-128"/>
                <a:cs typeface="Times New Roman" panose="02020603050405020304" pitchFamily="18" charset="0"/>
              </a:rPr>
              <a:t>ВИКОНАТИ ПЕРЕТВОРЕННЯ (МЕТОД INPUT() ДЛЯ ВСІХ ОБ’ЄКТІВ):</a:t>
            </a:r>
            <a:endParaRPr lang="en-GB" sz="7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ДЛЯ КОЖНОГО PETRISIM ОБ’ЄКТА:</a:t>
            </a:r>
            <a:endParaRPr lang="en-GB" sz="7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ВИКОНАТИ МЕТОД INPUT(), ЯКИЙ ВІДПОВІДАЄ ЗА </a:t>
            </a:r>
            <a:r>
              <a:rPr lang="uk-UA" sz="700" b="1" dirty="0">
                <a:solidFill>
                  <a:srgbClr val="000000"/>
                </a:solidFill>
                <a:effectLst/>
                <a:latin typeface="+mj-lt"/>
                <a:ea typeface="Arial Unicode MS" panose="020B0604020202020204" pitchFamily="34" charset="-128"/>
                <a:cs typeface="Times New Roman" panose="02020603050405020304" pitchFamily="18" charset="0"/>
              </a:rPr>
              <a:t>ВХІД МАРКЕРІВ В ПЕРЕХОДИ</a:t>
            </a:r>
            <a:r>
              <a:rPr lang="uk-UA" sz="700" dirty="0">
                <a:solidFill>
                  <a:srgbClr val="000000"/>
                </a:solidFill>
                <a:effectLst/>
                <a:latin typeface="+mj-lt"/>
                <a:ea typeface="Arial Unicode MS" panose="020B0604020202020204" pitchFamily="34" charset="-128"/>
                <a:cs typeface="Times New Roman" panose="02020603050405020304" pitchFamily="18" charset="0"/>
              </a:rPr>
              <a:t> МЕРЕЖІ ПЕТРІ, ЩО ЗНАХОДИТЬСЯ ВСЕРЕДИНІ ОБ’ЄКТА.</a:t>
            </a:r>
            <a:endParaRPr lang="en-GB" sz="7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700" b="1" dirty="0">
                <a:solidFill>
                  <a:srgbClr val="000000"/>
                </a:solidFill>
                <a:effectLst/>
                <a:latin typeface="+mj-lt"/>
                <a:ea typeface="Arial Unicode MS" panose="020B0604020202020204" pitchFamily="34" charset="-128"/>
                <a:cs typeface="Times New Roman" panose="02020603050405020304" pitchFamily="18" charset="0"/>
              </a:rPr>
              <a:t>ВХІД МАРКЕРІВ В ПЕРЕХОДИ ВСЕРЕДИНІ INPUT() (ВІДПОВІДАЄ АЛГОРИТМУ ІМІТАЦІЇ СТОХАСТИЧНОЇ МЕРЕЖІ ПЕТРІ З КОНФЛІКТНИМИ ПЕРЕХОДАМИ):</a:t>
            </a:r>
            <a:endParaRPr lang="en-GB" sz="700" dirty="0">
              <a:effectLst/>
              <a:latin typeface="+mj-lt"/>
              <a:ea typeface="Calibri" panose="020F0502020204030204" pitchFamily="34" charset="0"/>
              <a:cs typeface="Times New Roman" panose="02020603050405020304" pitchFamily="18" charset="0"/>
            </a:endParaRPr>
          </a:p>
          <a:p>
            <a:pPr marL="1600200" lvl="3"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ВИЗНАЧИТИ СПИСОК ПЕРЕХОДІВ З ВИКОНАНОЮ УМОВОЮ ЗАПУСКУ ТА ВИБРАТИ З ПЕРШИЙ. ВРАХОВУВАТИ, ЩО ПЕРЕХІД, ЯКИЙ ЗНАХОДИТЬСЯ В СТАНІ "ЗАЙНЯТИЙ" (ТОБТО, В НЬОМУ ВЖЕ Є МАРКЕРИ І ВІН ОЧІКУЄ НА ВИХІД), НЕ БЕРЕ УЧАСТІ В ПЕРЕВІРЦІ УМОВИ ЗАПУСКУ.</a:t>
            </a:r>
            <a:endParaRPr lang="en-GB" sz="700" dirty="0">
              <a:effectLst/>
              <a:latin typeface="+mj-lt"/>
              <a:ea typeface="Calibri" panose="020F0502020204030204" pitchFamily="34" charset="0"/>
              <a:cs typeface="Times New Roman" panose="02020603050405020304" pitchFamily="18" charset="0"/>
            </a:endParaRPr>
          </a:p>
          <a:p>
            <a:pPr marL="1600200" lvl="3"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ДОКИ СПИСОК ПЕРЕХОДІВ З ВИКОНАНОЮ УМОВОЮ ЗАПУСКУ НЕПОРОЖНІЙ:</a:t>
            </a:r>
            <a:endParaRPr lang="en-GB" sz="700" dirty="0">
              <a:effectLst/>
              <a:latin typeface="+mj-lt"/>
              <a:ea typeface="Calibri" panose="020F0502020204030204" pitchFamily="34" charset="0"/>
              <a:cs typeface="Times New Roman" panose="02020603050405020304" pitchFamily="18" charset="0"/>
            </a:endParaRPr>
          </a:p>
          <a:p>
            <a:pPr marL="2057400" lvl="4"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ВИКОНАТИ ВХІД МАРКЕРІ</a:t>
            </a:r>
            <a:r>
              <a:rPr lang="en-US" sz="700" dirty="0">
                <a:solidFill>
                  <a:srgbClr val="000000"/>
                </a:solidFill>
                <a:effectLst/>
                <a:latin typeface="+mj-lt"/>
                <a:ea typeface="Arial Unicode MS" panose="020B0604020202020204" pitchFamily="34" charset="-128"/>
                <a:cs typeface="Times New Roman" panose="02020603050405020304" pitchFamily="18" charset="0"/>
              </a:rPr>
              <a:t>a</a:t>
            </a:r>
            <a:r>
              <a:rPr lang="uk-UA" sz="700" dirty="0">
                <a:solidFill>
                  <a:srgbClr val="000000"/>
                </a:solidFill>
                <a:effectLst/>
                <a:latin typeface="+mj-lt"/>
                <a:ea typeface="Arial Unicode MS" panose="020B0604020202020204" pitchFamily="34" charset="-128"/>
                <a:cs typeface="Times New Roman" panose="02020603050405020304" pitchFamily="18" charset="0"/>
              </a:rPr>
              <a:t>В В ПЕРЕХІД:</a:t>
            </a:r>
            <a:endParaRPr lang="en-GB" sz="700" dirty="0">
              <a:effectLst/>
              <a:latin typeface="+mj-lt"/>
              <a:ea typeface="Calibri" panose="020F0502020204030204" pitchFamily="34" charset="0"/>
              <a:cs typeface="Times New Roman" panose="02020603050405020304" pitchFamily="18" charset="0"/>
            </a:endParaRPr>
          </a:p>
          <a:p>
            <a:pPr marL="2514600" lvl="5"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ЗМЕНШИТИ КІЛЬКІСТЬ МАРКЕРІВ У ВІДПОВІДНИХ ВХІДНИХ ПОЗИЦІЯХ.</a:t>
            </a:r>
            <a:endParaRPr lang="en-GB" sz="700" dirty="0">
              <a:effectLst/>
              <a:latin typeface="+mj-lt"/>
              <a:ea typeface="Calibri" panose="020F0502020204030204" pitchFamily="34" charset="0"/>
              <a:cs typeface="Times New Roman" panose="02020603050405020304" pitchFamily="18" charset="0"/>
            </a:endParaRPr>
          </a:p>
          <a:p>
            <a:pPr marL="2514600" lvl="5"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ЗАПАМ’ЯТАТИ НОВЕ ЗНАЧЕННЯ МОМЕНТУ ВИХОДУ МАРКЕРІВ З ПЕРЕХОДУ (ВИКОРИСТОВУЮЧИ ГЕНЕРАТОР ВИПАДКОВИХ ЧИСЕЛ, ЩО ВІДПОВІДАЄ ЗАДАНОМУ РОЗПОДІЛУ ДЛЯ ДАНОГО ПЕРЕХОДУ). ЯКЩО ПЕРЕХІД БАГАТОКАНАЛЬНИЙ, ТО ФОРМУЄТЬСЯ СПИСОК ЗНАЧЕНЬ МОМЕНТІВ ВИХОДУ.</a:t>
            </a:r>
            <a:endParaRPr lang="en-GB" sz="700" dirty="0">
              <a:effectLst/>
              <a:latin typeface="+mj-lt"/>
              <a:ea typeface="Calibri" panose="020F0502020204030204" pitchFamily="34" charset="0"/>
              <a:cs typeface="Times New Roman" panose="02020603050405020304" pitchFamily="18" charset="0"/>
            </a:endParaRPr>
          </a:p>
          <a:p>
            <a:pPr marL="2514600" lvl="5"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ПЕРЕВЕСТИ ПЕРЕХІД У СТАН "ЗАЙНЯТИЙ".</a:t>
            </a:r>
            <a:endParaRPr lang="en-GB" sz="700" dirty="0">
              <a:effectLst/>
              <a:latin typeface="+mj-lt"/>
              <a:ea typeface="Calibri" panose="020F0502020204030204" pitchFamily="34" charset="0"/>
              <a:cs typeface="Times New Roman" panose="02020603050405020304" pitchFamily="18" charset="0"/>
            </a:endParaRPr>
          </a:p>
          <a:p>
            <a:pPr marL="2057400" lvl="4" indent="-228600" algn="just">
              <a:lnSpc>
                <a:spcPct val="150000"/>
              </a:lnSpc>
              <a:buFont typeface="+mj-lt"/>
              <a:buAutoNum type="arabicPeriod"/>
            </a:pPr>
            <a:r>
              <a:rPr lang="uk-UA" sz="700" dirty="0">
                <a:solidFill>
                  <a:srgbClr val="000000"/>
                </a:solidFill>
                <a:effectLst/>
                <a:latin typeface="+mj-lt"/>
                <a:ea typeface="Arial Unicode MS" panose="020B0604020202020204" pitchFamily="34" charset="-128"/>
                <a:cs typeface="Times New Roman" panose="02020603050405020304" pitchFamily="18" charset="0"/>
              </a:rPr>
              <a:t>ВИЗНАЧИТИ СПИСОК ПЕРЕХОДІВ З ВИКОНАНОЮ УМОВОЮ ЗАПУСКУ ТА ВИБРАТИ ПЕРШИЙ.</a:t>
            </a:r>
            <a:endParaRPr lang="en-GB" sz="7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839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764C7-C7E8-0CBA-B9EB-1369D3270C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E113524-C815-8E1B-D9B0-3F23531DC95A}"/>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3D73C80C-928D-173D-9165-E499EB4A3B9A}"/>
              </a:ext>
            </a:extLst>
          </p:cNvPr>
          <p:cNvSpPr>
            <a:spLocks noGrp="1"/>
          </p:cNvSpPr>
          <p:nvPr>
            <p:ph type="body" sz="quarter" idx="12"/>
          </p:nvPr>
        </p:nvSpPr>
        <p:spPr>
          <a:xfrm>
            <a:off x="334824" y="1040328"/>
            <a:ext cx="7417217" cy="575112"/>
          </a:xfrm>
        </p:spPr>
        <p:txBody>
          <a:bodyPr/>
          <a:lstStyle/>
          <a:p>
            <a:r>
              <a:rPr lang="ru-RU" dirty="0"/>
              <a:t>Алгоритм </a:t>
            </a:r>
            <a:r>
              <a:rPr lang="ru-RU" dirty="0" err="1"/>
              <a:t>імітації</a:t>
            </a:r>
            <a:r>
              <a:rPr lang="ru-RU" dirty="0"/>
              <a:t> </a:t>
            </a:r>
            <a:r>
              <a:rPr lang="ru-RU" dirty="0" err="1"/>
              <a:t>Петрі-об’єктної</a:t>
            </a:r>
            <a:r>
              <a:rPr lang="ru-RU" dirty="0"/>
              <a:t> </a:t>
            </a:r>
            <a:r>
              <a:rPr lang="ru-RU" dirty="0" err="1"/>
              <a:t>моделі</a:t>
            </a:r>
            <a:r>
              <a:rPr lang="ru-RU" dirty="0"/>
              <a:t> з </a:t>
            </a:r>
            <a:r>
              <a:rPr lang="ru-RU" dirty="0" err="1"/>
              <a:t>урахуванням</a:t>
            </a:r>
            <a:r>
              <a:rPr lang="ru-RU" dirty="0"/>
              <a:t> </a:t>
            </a:r>
            <a:r>
              <a:rPr lang="ru-RU" dirty="0" err="1"/>
              <a:t>імітації</a:t>
            </a:r>
            <a:r>
              <a:rPr lang="ru-RU" dirty="0"/>
              <a:t> </a:t>
            </a:r>
            <a:r>
              <a:rPr lang="ru-RU" dirty="0" err="1"/>
              <a:t>стохастичної</a:t>
            </a:r>
            <a:r>
              <a:rPr lang="ru-RU" dirty="0"/>
              <a:t> </a:t>
            </a:r>
            <a:r>
              <a:rPr lang="ru-RU" dirty="0" err="1"/>
              <a:t>мережі</a:t>
            </a:r>
            <a:r>
              <a:rPr lang="ru-RU" dirty="0"/>
              <a:t> </a:t>
            </a:r>
            <a:r>
              <a:rPr lang="ru-RU" dirty="0" err="1"/>
              <a:t>Петрі</a:t>
            </a:r>
            <a:r>
              <a:rPr lang="ru-RU" dirty="0"/>
              <a:t> з </a:t>
            </a:r>
            <a:r>
              <a:rPr lang="ru-RU" dirty="0" err="1"/>
              <a:t>неконфліктними</a:t>
            </a:r>
            <a:r>
              <a:rPr lang="ru-RU" dirty="0"/>
              <a:t> переходами</a:t>
            </a:r>
            <a:endParaRPr lang="en-GB" dirty="0"/>
          </a:p>
        </p:txBody>
      </p:sp>
      <p:sp>
        <p:nvSpPr>
          <p:cNvPr id="4" name="Text Placeholder 3">
            <a:extLst>
              <a:ext uri="{FF2B5EF4-FFF2-40B4-BE49-F238E27FC236}">
                <a16:creationId xmlns:a16="http://schemas.microsoft.com/office/drawing/2014/main" id="{3D235E47-C577-7D66-4C98-7905901558B6}"/>
              </a:ext>
            </a:extLst>
          </p:cNvPr>
          <p:cNvSpPr>
            <a:spLocks noGrp="1"/>
          </p:cNvSpPr>
          <p:nvPr>
            <p:ph type="body" sz="quarter" idx="13"/>
          </p:nvPr>
        </p:nvSpPr>
        <p:spPr>
          <a:xfrm>
            <a:off x="328415" y="1722932"/>
            <a:ext cx="8475225" cy="2930348"/>
          </a:xfrm>
        </p:spPr>
        <p:txBody>
          <a:bodyPr>
            <a:noAutofit/>
          </a:bodyPr>
          <a:lstStyle/>
          <a:p>
            <a:pPr marL="342900" lvl="0" indent="-34290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ЦИКЛ ІМІТАЦІЇ (ПОКИ T &lt; TMOD):</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ПРОСУНУТИ ЧАС В МОМЕНТ НАЙБЛИЖЧОЇ ПОДІЇ MIN:</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ЗНАЙТИ МІНІМАЛЬНЕ ЗНАЧЕННЯ ЧАСУ СЕРЕД УСІХ МОМЕНТІВ ВИХОДУ МАРКЕРІВ З УСІХ ПЕРЕХОДІВ У ВСІХ PETRISIM ОБ’ЄКТАХ.</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T = MIN.</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ВИЗНАЧИТИ СПИСОК КОНФЛІКТНИХ ОБ’ЄКТІВ:</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КОНФЛІКТНІ ОБ’ЄКТИ - ЦЕ ТІ, В ЯКИХ Є ПЕРЕХОДИ, ДЛЯ ЯКИХ МОМЕНТ ВИХОДУ МАРКЕРІВ ДОРІВНЮЄ ПОТОЧНОМУ ЧАСУ T.</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ВИБРАТИ ОБ’ЄКТ ІЗ СПИСКУ КОНФЛІКТНИХ ОБ’ЄКТІВ:</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МОЖНА ВИКОРИСТОВУВАТИ РІЗНІ СТРАТЕГІЇ: ВИПАДКОВИЙ ВИБІР, ВИБІР ЗА ПРІОРИТЕТОМ (ЯКЩО ОБ’ЄКТАМ ЗАДАНІ ПРІОРИТЕТИ) АБО ІНШИЙ ВИЗНАЧЕНИЙ СПОСІБ.</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ДЛЯ ВИБРАНОГО ОБ’ЄКТА ВИКОНАТИ ПЕРЕТВОРЕННЯ (МЕТОДИ NEXTEVENT(), DOT()):</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NEXTEVENT(): ВИЗНАЧАЄ КОНКРЕТНИЙ ПЕРЕХІД ВСЕРЕДИНІ МЕРЕЖІ ПЕТРІ ОБ’ЄКТА, ДЛЯ ЯКОГО НАСТАВ ЧАС ВИХОДУ МАРКЕРІВ (MINTIME ЦЬОГО ПЕРЕХОДУ ДОРІВНЮЄ ПОТОЧНОМУ ЧАСУ T).</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DOT(): ВИКОНУЄ ДІЇ, ПОВ’ЯЗАНІ З </a:t>
            </a:r>
            <a:r>
              <a:rPr lang="uk-UA" sz="400" b="1" dirty="0">
                <a:solidFill>
                  <a:srgbClr val="000000"/>
                </a:solidFill>
                <a:effectLst/>
                <a:latin typeface="+mj-lt"/>
                <a:ea typeface="Arial Unicode MS" panose="020B0604020202020204" pitchFamily="34" charset="-128"/>
                <a:cs typeface="Times New Roman" panose="02020603050405020304" pitchFamily="18" charset="0"/>
              </a:rPr>
              <a:t>ВИХОДОМ МАРКЕРІВ</a:t>
            </a:r>
            <a:r>
              <a:rPr lang="uk-UA" sz="400" dirty="0">
                <a:solidFill>
                  <a:srgbClr val="000000"/>
                </a:solidFill>
                <a:effectLst/>
                <a:latin typeface="+mj-lt"/>
                <a:ea typeface="Arial Unicode MS" panose="020B0604020202020204" pitchFamily="34" charset="-128"/>
                <a:cs typeface="Times New Roman" panose="02020603050405020304" pitchFamily="18" charset="0"/>
              </a:rPr>
              <a:t> З ПЕРЕХОДУ (ЩО ВІДПОВІДАЄ АЛГОРИТМУ ІМІТАЦІЇ СТОХАСТИЧНОЇ МЕРЕЖІ ПЕТРІ З НЕКОНФЛІКТНИМИ ПЕРЕХОДАМИ):</a:t>
            </a:r>
            <a:endParaRPr lang="en-GB" sz="400" dirty="0">
              <a:effectLst/>
              <a:latin typeface="+mj-lt"/>
              <a:ea typeface="Calibri" panose="020F0502020204030204" pitchFamily="34" charset="0"/>
              <a:cs typeface="Times New Roman" panose="02020603050405020304" pitchFamily="18" charset="0"/>
            </a:endParaRPr>
          </a:p>
          <a:p>
            <a:pPr marL="1600200" lvl="3"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ВИКОНАТИ ВИХІД МАРКЕРІВ З ПЕРЕХОДУ, ЩО ВІДПОВІДАЄ МОМЕНТУ НАЙБЛИЖЧОЇ ПОДІЇ:</a:t>
            </a:r>
            <a:endParaRPr lang="en-GB" sz="400" dirty="0">
              <a:effectLst/>
              <a:latin typeface="+mj-lt"/>
              <a:ea typeface="Calibri" panose="020F0502020204030204" pitchFamily="34" charset="0"/>
              <a:cs typeface="Times New Roman" panose="02020603050405020304" pitchFamily="18" charset="0"/>
            </a:endParaRPr>
          </a:p>
          <a:p>
            <a:pPr marL="2057400" lvl="4"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ЗБІЛЬШИТИ КІЛЬКІСТЬ МАРКЕРІВ У ВІДПОВІДНИХ ВИХІДНИХ ПОЗИЦІЯХ НА ВІДПОВІДНЕ ЗНАЧЕННЯ, ЩО ЗАДАНЕ КРАТНІСТЮ ВИХІДНОЇ ДУГИ.</a:t>
            </a:r>
            <a:endParaRPr lang="en-GB" sz="400" dirty="0">
              <a:effectLst/>
              <a:latin typeface="+mj-lt"/>
              <a:ea typeface="Calibri" panose="020F0502020204030204" pitchFamily="34" charset="0"/>
              <a:cs typeface="Times New Roman" panose="02020603050405020304" pitchFamily="18" charset="0"/>
            </a:endParaRPr>
          </a:p>
          <a:p>
            <a:pPr marL="2057400" lvl="4"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ЯКЩО ПЕРЕХІД БАГАТОКАНАЛЬНИЙ, ТО ВИДАЛЯТИ ЗІ СПИСКУ МОМЕНТІВ ВИХОДУ ТІ МОМЕНТИ, ЯКІ ДОРІВНЮЮТЬ ПОТОЧНОМУ ЧАСУ. ОСТАННЄ ЗНАЧЕННЯ У СПИСКУ НЕ ВИЛУЧАЄТЬСЯ, А ВСТАНОВЛЮЄТЬСЯ В ЗНАЧЕННЯ "НЕСКІНЧЕННІСТЬ".</a:t>
            </a:r>
            <a:endParaRPr lang="en-GB" sz="400" dirty="0">
              <a:effectLst/>
              <a:latin typeface="+mj-lt"/>
              <a:ea typeface="Calibri" panose="020F0502020204030204" pitchFamily="34" charset="0"/>
              <a:cs typeface="Times New Roman" panose="02020603050405020304" pitchFamily="18" charset="0"/>
            </a:endParaRPr>
          </a:p>
          <a:p>
            <a:pPr marL="2057400" lvl="4"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ЗАПАМ’ЯТАТИ МОМЕНТ ВИХОДУ З ПЕРЕХОДУ ЯК РІВНИЙ "НЕСКІНЧЕННОСТІ" (ЯКЩО ПЕРЕХІД НЕ БАГАТОКАНАЛЬНИЙ).</a:t>
            </a:r>
            <a:endParaRPr lang="en-GB" sz="400" dirty="0">
              <a:effectLst/>
              <a:latin typeface="+mj-lt"/>
              <a:ea typeface="Calibri" panose="020F0502020204030204" pitchFamily="34" charset="0"/>
              <a:cs typeface="Times New Roman" panose="02020603050405020304" pitchFamily="18" charset="0"/>
            </a:endParaRPr>
          </a:p>
          <a:p>
            <a:pPr marL="1600200" lvl="3"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ЯКЩО ПЕРЕХІД БАГАТОКАНАЛЬНИЙ І В НЬОМУ ЩЕ Є МАРКЕРИ (СПИСОК МОМЕНТІВ ВИХОДУ НЕ ПОРОЖНІЙ), ТО ЗНАЙТИ В СПИСКУ НАЙБЛИЖЧИЙ МОМЕНТ ВИХОДУ І ВСТАНОВИТИ ЙОГО ЯК MINTIME ДЛЯ ЦЬОГО ПЕРЕХОДУ.</a:t>
            </a:r>
            <a:endParaRPr lang="en-GB" sz="400" dirty="0">
              <a:effectLst/>
              <a:latin typeface="+mj-lt"/>
              <a:ea typeface="Calibri" panose="020F0502020204030204" pitchFamily="34" charset="0"/>
              <a:cs typeface="Times New Roman" panose="02020603050405020304" pitchFamily="18" charset="0"/>
            </a:endParaRPr>
          </a:p>
          <a:p>
            <a:pPr marL="1600200" lvl="3"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ПЕРЕВЕСТИ ПЕРЕХІД У СТАН "ВІЛЬНИЙ".</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ДЛЯ ВСІХ ІНШИХ ОБ’ЄКТІВ ВИКОНАТИ ПЕРЕТВОРЕННЯ (МЕТОД INPUT()):</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ВИКЛИКАТИ МЕТОД INPUT() (ОПИСАНИЙ В ПУНКТІ 3) ДЛЯ КОЖНОГО PETRISIM ОБ’ЄКТА, ЩО НЕ БУВ ОБРАНИЙ НА ПОТОЧНОМУ КРОЦІ. ЦЕ ЗАБЕЗПЕЧИТЬ ПЕРЕВІРКУ УМОВ ЗАПУСКУ ПЕРЕХОДІВ ТА, ЗА НЕОБХІДНОСТІ, ВХІД МАРКЕРІВ У ВІДПОВІДНІ ПЕРЕХОДИ ВСЕРЕДИНІ КОЖНОГО ОБ’ЄКТУ.</a:t>
            </a:r>
            <a:endParaRPr lang="en-GB" sz="4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400" b="1" dirty="0">
                <a:solidFill>
                  <a:srgbClr val="000000"/>
                </a:solidFill>
                <a:effectLst/>
                <a:latin typeface="+mj-lt"/>
                <a:ea typeface="Arial Unicode MS" panose="020B0604020202020204" pitchFamily="34" charset="-128"/>
                <a:cs typeface="Times New Roman" panose="02020603050405020304" pitchFamily="18" charset="0"/>
              </a:rPr>
              <a:t>ЗІБРАТИ СТАТИСТИКУ:</a:t>
            </a:r>
            <a:endParaRPr lang="en-GB" sz="400" dirty="0">
              <a:effectLst/>
              <a:latin typeface="+mj-lt"/>
              <a:ea typeface="Calibri" panose="020F0502020204030204" pitchFamily="34" charset="0"/>
              <a:cs typeface="Times New Roman" panose="02020603050405020304" pitchFamily="18" charset="0"/>
            </a:endParaRPr>
          </a:p>
          <a:p>
            <a:pPr marL="1143000" lvl="2" indent="-228600" algn="just">
              <a:lnSpc>
                <a:spcPct val="150000"/>
              </a:lnSpc>
              <a:buFont typeface="+mj-lt"/>
              <a:buAutoNum type="arabicPeriod"/>
            </a:pPr>
            <a:r>
              <a:rPr lang="uk-UA" sz="400" dirty="0">
                <a:solidFill>
                  <a:srgbClr val="000000"/>
                </a:solidFill>
                <a:effectLst/>
                <a:latin typeface="+mj-lt"/>
                <a:ea typeface="Arial Unicode MS" panose="020B0604020202020204" pitchFamily="34" charset="-128"/>
                <a:cs typeface="Times New Roman" panose="02020603050405020304" pitchFamily="18" charset="0"/>
              </a:rPr>
              <a:t>ЗАПИСАТИ НЕОБХІДНІ СТАТИСТИЧНІ ДАНІ, ТАКІ ЯК СЕРЕДНЯ КІЛЬКІСТЬ МАРКЕРІВ У ПОЗИЦІЯХ, КІЛЬКІСТЬ СПРАЦЮВАНЬ ПЕРЕХОДІВ, ТОЩО.</a:t>
            </a:r>
            <a:endParaRPr lang="en-GB" sz="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9945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D5E9-3F27-27AB-4373-FEFCC95863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824A9-53A1-1E25-1BA2-A4BD5D91051D}"/>
              </a:ext>
            </a:extLst>
          </p:cNvPr>
          <p:cNvSpPr>
            <a:spLocks noGrp="1"/>
          </p:cNvSpPr>
          <p:nvPr>
            <p:ph type="body" sz="quarter" idx="11"/>
          </p:nvPr>
        </p:nvSpPr>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6A2E57B2-E7A9-9897-15F3-892031A47C72}"/>
              </a:ext>
            </a:extLst>
          </p:cNvPr>
          <p:cNvSpPr>
            <a:spLocks noGrp="1"/>
          </p:cNvSpPr>
          <p:nvPr>
            <p:ph type="body" sz="quarter" idx="12"/>
          </p:nvPr>
        </p:nvSpPr>
        <p:spPr>
          <a:xfrm>
            <a:off x="334824" y="1040328"/>
            <a:ext cx="7417217" cy="575112"/>
          </a:xfrm>
        </p:spPr>
        <p:txBody>
          <a:bodyPr/>
          <a:lstStyle/>
          <a:p>
            <a:r>
              <a:rPr lang="ru-RU" dirty="0"/>
              <a:t>Алгоритм </a:t>
            </a:r>
            <a:r>
              <a:rPr lang="ru-RU" dirty="0" err="1"/>
              <a:t>імітації</a:t>
            </a:r>
            <a:r>
              <a:rPr lang="ru-RU" dirty="0"/>
              <a:t> </a:t>
            </a:r>
            <a:r>
              <a:rPr lang="ru-RU" dirty="0" err="1"/>
              <a:t>Петрі-об’єктної</a:t>
            </a:r>
            <a:r>
              <a:rPr lang="ru-RU" dirty="0"/>
              <a:t> </a:t>
            </a:r>
            <a:r>
              <a:rPr lang="ru-RU" dirty="0" err="1"/>
              <a:t>моделі</a:t>
            </a:r>
            <a:r>
              <a:rPr lang="ru-RU" dirty="0"/>
              <a:t> з </a:t>
            </a:r>
            <a:r>
              <a:rPr lang="ru-RU" dirty="0" err="1"/>
              <a:t>урахуванням</a:t>
            </a:r>
            <a:r>
              <a:rPr lang="ru-RU" dirty="0"/>
              <a:t> </a:t>
            </a:r>
            <a:r>
              <a:rPr lang="ru-RU" dirty="0" err="1"/>
              <a:t>імітації</a:t>
            </a:r>
            <a:r>
              <a:rPr lang="ru-RU" dirty="0"/>
              <a:t> </a:t>
            </a:r>
            <a:r>
              <a:rPr lang="ru-RU" dirty="0" err="1"/>
              <a:t>стохастичної</a:t>
            </a:r>
            <a:r>
              <a:rPr lang="ru-RU" dirty="0"/>
              <a:t> </a:t>
            </a:r>
            <a:r>
              <a:rPr lang="ru-RU" dirty="0" err="1"/>
              <a:t>мережі</a:t>
            </a:r>
            <a:r>
              <a:rPr lang="ru-RU" dirty="0"/>
              <a:t> </a:t>
            </a:r>
            <a:r>
              <a:rPr lang="ru-RU" dirty="0" err="1"/>
              <a:t>Петрі</a:t>
            </a:r>
            <a:r>
              <a:rPr lang="ru-RU" dirty="0"/>
              <a:t> з </a:t>
            </a:r>
            <a:r>
              <a:rPr lang="ru-RU" dirty="0" err="1"/>
              <a:t>неконфліктними</a:t>
            </a:r>
            <a:r>
              <a:rPr lang="ru-RU" dirty="0"/>
              <a:t> переходами</a:t>
            </a:r>
            <a:endParaRPr lang="en-GB" dirty="0"/>
          </a:p>
        </p:txBody>
      </p:sp>
      <p:sp>
        <p:nvSpPr>
          <p:cNvPr id="4" name="Text Placeholder 3">
            <a:extLst>
              <a:ext uri="{FF2B5EF4-FFF2-40B4-BE49-F238E27FC236}">
                <a16:creationId xmlns:a16="http://schemas.microsoft.com/office/drawing/2014/main" id="{19D8947B-04F8-7150-80B1-19A9C555C741}"/>
              </a:ext>
            </a:extLst>
          </p:cNvPr>
          <p:cNvSpPr>
            <a:spLocks noGrp="1"/>
          </p:cNvSpPr>
          <p:nvPr>
            <p:ph type="body" sz="quarter" idx="13"/>
          </p:nvPr>
        </p:nvSpPr>
        <p:spPr>
          <a:xfrm>
            <a:off x="328415" y="1722932"/>
            <a:ext cx="7417217" cy="2930348"/>
          </a:xfrm>
        </p:spPr>
        <p:txBody>
          <a:bodyPr>
            <a:normAutofit/>
          </a:bodyPr>
          <a:lstStyle/>
          <a:p>
            <a:pPr marL="342900" lvl="0" indent="-342900" algn="just">
              <a:lnSpc>
                <a:spcPct val="150000"/>
              </a:lnSpc>
              <a:buFont typeface="+mj-lt"/>
              <a:buAutoNum type="arabicPeriod"/>
            </a:pPr>
            <a:r>
              <a:rPr lang="uk-UA" sz="1600" b="1" dirty="0">
                <a:solidFill>
                  <a:srgbClr val="000000"/>
                </a:solidFill>
                <a:effectLst/>
                <a:latin typeface="+mj-lt"/>
                <a:ea typeface="Arial Unicode MS" panose="020B0604020202020204" pitchFamily="34" charset="-128"/>
                <a:cs typeface="Times New Roman" panose="02020603050405020304" pitchFamily="18" charset="0"/>
              </a:rPr>
              <a:t>ЗАВЕРШЕННЯ:</a:t>
            </a:r>
            <a:endParaRPr lang="en-GB" sz="16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rabicPeriod"/>
            </a:pPr>
            <a:r>
              <a:rPr lang="uk-UA" sz="1600" dirty="0">
                <a:solidFill>
                  <a:srgbClr val="000000"/>
                </a:solidFill>
                <a:effectLst/>
                <a:latin typeface="+mj-lt"/>
                <a:ea typeface="Arial Unicode MS" panose="020B0604020202020204" pitchFamily="34" charset="-128"/>
                <a:cs typeface="Times New Roman" panose="02020603050405020304" pitchFamily="18" charset="0"/>
              </a:rPr>
              <a:t>ВИВЕСТИ РЕЗУЛЬТАТИ МОДЕЛЮВАННЯ (ЗІБРАНУ СТАТИСТИКУ).</a:t>
            </a:r>
            <a:endParaRPr lang="en-GB"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713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62EA-AFB9-1F42-E4F3-AE699A3ED6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0BDFA5-D210-6520-4DC3-5E33E5F8EAF6}"/>
              </a:ext>
            </a:extLst>
          </p:cNvPr>
          <p:cNvSpPr>
            <a:spLocks noGrp="1"/>
          </p:cNvSpPr>
          <p:nvPr>
            <p:ph type="body" sz="quarter" idx="11"/>
          </p:nvPr>
        </p:nvSpPr>
        <p:spPr>
          <a:xfrm>
            <a:off x="328415" y="323253"/>
            <a:ext cx="4716025" cy="706245"/>
          </a:xfrm>
        </p:spPr>
        <p:txBody>
          <a:bodyPr/>
          <a:lstStyle/>
          <a:p>
            <a:r>
              <a:rPr lang="uk-UA" dirty="0"/>
              <a:t>3. АЛГОРИТМІЗАЦІЯ МОДЕЛІ ТА ЇЇ РЕАЛІЗАЦІЯ</a:t>
            </a:r>
            <a:endParaRPr lang="en-GB" dirty="0"/>
          </a:p>
        </p:txBody>
      </p:sp>
      <p:sp>
        <p:nvSpPr>
          <p:cNvPr id="3" name="Text Placeholder 2">
            <a:extLst>
              <a:ext uri="{FF2B5EF4-FFF2-40B4-BE49-F238E27FC236}">
                <a16:creationId xmlns:a16="http://schemas.microsoft.com/office/drawing/2014/main" id="{82D8BC59-0E7A-0152-2A28-645524B6D026}"/>
              </a:ext>
            </a:extLst>
          </p:cNvPr>
          <p:cNvSpPr>
            <a:spLocks noGrp="1"/>
          </p:cNvSpPr>
          <p:nvPr>
            <p:ph type="body" sz="quarter" idx="12"/>
          </p:nvPr>
        </p:nvSpPr>
        <p:spPr>
          <a:xfrm>
            <a:off x="334825" y="1040328"/>
            <a:ext cx="4709616" cy="305872"/>
          </a:xfrm>
        </p:spPr>
        <p:txBody>
          <a:bodyPr/>
          <a:lstStyle/>
          <a:p>
            <a:r>
              <a:rPr lang="ru-RU" dirty="0" err="1"/>
              <a:t>Верифікація</a:t>
            </a:r>
            <a:r>
              <a:rPr lang="ru-RU" dirty="0"/>
              <a:t> </a:t>
            </a:r>
            <a:r>
              <a:rPr lang="ru-RU" dirty="0" err="1"/>
              <a:t>створеної</a:t>
            </a:r>
            <a:r>
              <a:rPr lang="ru-RU" dirty="0"/>
              <a:t> </a:t>
            </a:r>
            <a:r>
              <a:rPr lang="ru-RU" dirty="0" err="1"/>
              <a:t>моделі</a:t>
            </a:r>
            <a:endParaRPr lang="en-GB" dirty="0"/>
          </a:p>
        </p:txBody>
      </p:sp>
      <p:pic>
        <p:nvPicPr>
          <p:cNvPr id="7" name="Picture 6">
            <a:extLst>
              <a:ext uri="{FF2B5EF4-FFF2-40B4-BE49-F238E27FC236}">
                <a16:creationId xmlns:a16="http://schemas.microsoft.com/office/drawing/2014/main" id="{9AF5479F-39DB-B0BA-8041-571B127561B3}"/>
              </a:ext>
            </a:extLst>
          </p:cNvPr>
          <p:cNvPicPr>
            <a:picLocks noChangeAspect="1"/>
          </p:cNvPicPr>
          <p:nvPr/>
        </p:nvPicPr>
        <p:blipFill>
          <a:blip r:embed="rId3"/>
          <a:stretch>
            <a:fillRect/>
          </a:stretch>
        </p:blipFill>
        <p:spPr>
          <a:xfrm>
            <a:off x="5044440" y="323253"/>
            <a:ext cx="3988026" cy="4121747"/>
          </a:xfrm>
          <a:prstGeom prst="rect">
            <a:avLst/>
          </a:prstGeom>
        </p:spPr>
      </p:pic>
      <p:sp>
        <p:nvSpPr>
          <p:cNvPr id="8" name="Text Placeholder 3">
            <a:extLst>
              <a:ext uri="{FF2B5EF4-FFF2-40B4-BE49-F238E27FC236}">
                <a16:creationId xmlns:a16="http://schemas.microsoft.com/office/drawing/2014/main" id="{2CC32707-27C9-ED64-8A48-72B412EC8C7C}"/>
              </a:ext>
            </a:extLst>
          </p:cNvPr>
          <p:cNvSpPr>
            <a:spLocks noGrp="1"/>
          </p:cNvSpPr>
          <p:nvPr>
            <p:ph type="body" sz="quarter" idx="13"/>
          </p:nvPr>
        </p:nvSpPr>
        <p:spPr>
          <a:xfrm>
            <a:off x="334826" y="1357030"/>
            <a:ext cx="4709614" cy="3301330"/>
          </a:xfrm>
        </p:spPr>
        <p:txBody>
          <a:bodyPr>
            <a:normAutofit fontScale="92500" lnSpcReduction="10000"/>
          </a:bodyPr>
          <a:lstStyle/>
          <a:p>
            <a:pPr algn="just"/>
            <a:r>
              <a:rPr lang="ru-RU" sz="1800" dirty="0" err="1"/>
              <a:t>Прогін</a:t>
            </a:r>
            <a:r>
              <a:rPr lang="ru-RU" sz="1800" dirty="0"/>
              <a:t> №1: </a:t>
            </a:r>
            <a:r>
              <a:rPr lang="ru-RU" sz="1800" dirty="0" err="1"/>
              <a:t>Базові</a:t>
            </a:r>
            <a:r>
              <a:rPr lang="ru-RU" sz="1800" dirty="0"/>
              <a:t> </a:t>
            </a:r>
            <a:r>
              <a:rPr lang="ru-RU" sz="1800" dirty="0" err="1"/>
              <a:t>параметри</a:t>
            </a:r>
            <a:r>
              <a:rPr lang="ru-RU" sz="1800" dirty="0"/>
              <a:t>, </a:t>
            </a:r>
            <a:r>
              <a:rPr lang="ru-RU" sz="1800" dirty="0" err="1"/>
              <a:t>черга</a:t>
            </a:r>
            <a:r>
              <a:rPr lang="ru-RU" sz="1800" dirty="0"/>
              <a:t> 2.0.</a:t>
            </a:r>
          </a:p>
          <a:p>
            <a:pPr algn="just"/>
            <a:r>
              <a:rPr lang="ru-RU" sz="1800" dirty="0" err="1"/>
              <a:t>Прогін</a:t>
            </a:r>
            <a:r>
              <a:rPr lang="ru-RU" sz="1800" dirty="0"/>
              <a:t> №2: </a:t>
            </a:r>
            <a:r>
              <a:rPr lang="ru-RU" sz="1800" dirty="0" err="1"/>
              <a:t>Зменшено</a:t>
            </a:r>
            <a:r>
              <a:rPr lang="ru-RU" sz="1800" dirty="0"/>
              <a:t> </a:t>
            </a:r>
            <a:r>
              <a:rPr lang="ru-RU" sz="1800" dirty="0" err="1"/>
              <a:t>інтенсивність</a:t>
            </a:r>
            <a:r>
              <a:rPr lang="ru-RU" sz="1800" dirty="0"/>
              <a:t> 1 напр., </a:t>
            </a:r>
            <a:r>
              <a:rPr lang="ru-RU" sz="1800" dirty="0" err="1"/>
              <a:t>черга</a:t>
            </a:r>
            <a:r>
              <a:rPr lang="ru-RU" sz="1800" dirty="0"/>
              <a:t> 2.0.</a:t>
            </a:r>
          </a:p>
          <a:p>
            <a:pPr algn="just"/>
            <a:r>
              <a:rPr lang="ru-RU" sz="1800" dirty="0" err="1"/>
              <a:t>Прогін</a:t>
            </a:r>
            <a:r>
              <a:rPr lang="ru-RU" sz="1800" dirty="0"/>
              <a:t> №3: </a:t>
            </a:r>
            <a:r>
              <a:rPr lang="ru-RU" sz="1800" dirty="0" err="1"/>
              <a:t>Зменшено</a:t>
            </a:r>
            <a:r>
              <a:rPr lang="ru-RU" sz="1800" dirty="0"/>
              <a:t> </a:t>
            </a:r>
            <a:r>
              <a:rPr lang="ru-RU" sz="1800" dirty="0" err="1"/>
              <a:t>інтенсивність</a:t>
            </a:r>
            <a:r>
              <a:rPr lang="ru-RU" sz="1800" dirty="0"/>
              <a:t> 2 напр., </a:t>
            </a:r>
            <a:r>
              <a:rPr lang="ru-RU" sz="1800" dirty="0" err="1"/>
              <a:t>черга</a:t>
            </a:r>
            <a:r>
              <a:rPr lang="ru-RU" sz="1800" dirty="0"/>
              <a:t> 1.2.</a:t>
            </a:r>
          </a:p>
          <a:p>
            <a:pPr algn="just"/>
            <a:r>
              <a:rPr lang="ru-RU" sz="1800" dirty="0" err="1"/>
              <a:t>Прогін</a:t>
            </a:r>
            <a:r>
              <a:rPr lang="ru-RU" sz="1800" dirty="0"/>
              <a:t> №4: </a:t>
            </a:r>
            <a:r>
              <a:rPr lang="ru-RU" sz="1800" dirty="0" err="1"/>
              <a:t>Зменшено</a:t>
            </a:r>
            <a:r>
              <a:rPr lang="ru-RU" sz="1800" dirty="0"/>
              <a:t> </a:t>
            </a:r>
            <a:r>
              <a:rPr lang="ru-RU" sz="1800" dirty="0" err="1"/>
              <a:t>інтенсивність</a:t>
            </a:r>
            <a:r>
              <a:rPr lang="ru-RU" sz="1800" dirty="0"/>
              <a:t> 3 напр., </a:t>
            </a:r>
            <a:r>
              <a:rPr lang="ru-RU" sz="1800" dirty="0" err="1"/>
              <a:t>черга</a:t>
            </a:r>
            <a:r>
              <a:rPr lang="ru-RU" sz="1800" dirty="0"/>
              <a:t> 2.0.</a:t>
            </a:r>
          </a:p>
          <a:p>
            <a:pPr algn="just"/>
            <a:r>
              <a:rPr lang="ru-RU" sz="1800" dirty="0" err="1"/>
              <a:t>Прогін</a:t>
            </a:r>
            <a:r>
              <a:rPr lang="ru-RU" sz="1800" dirty="0"/>
              <a:t> №5: </a:t>
            </a:r>
            <a:r>
              <a:rPr lang="ru-RU" sz="1800" dirty="0" err="1"/>
              <a:t>Зменшено</a:t>
            </a:r>
            <a:r>
              <a:rPr lang="ru-RU" sz="1800" dirty="0"/>
              <a:t> </a:t>
            </a:r>
            <a:r>
              <a:rPr lang="ru-RU" sz="1800" dirty="0" err="1"/>
              <a:t>інтенсивність</a:t>
            </a:r>
            <a:r>
              <a:rPr lang="ru-RU" sz="1800" dirty="0"/>
              <a:t> 4 напр., </a:t>
            </a:r>
            <a:r>
              <a:rPr lang="ru-RU" sz="1800" dirty="0" err="1"/>
              <a:t>черга</a:t>
            </a:r>
            <a:r>
              <a:rPr lang="ru-RU" sz="1800" dirty="0"/>
              <a:t> 2.0.</a:t>
            </a:r>
          </a:p>
          <a:p>
            <a:pPr algn="just"/>
            <a:r>
              <a:rPr lang="ru-RU" sz="1800" dirty="0" err="1"/>
              <a:t>Прогін</a:t>
            </a:r>
            <a:r>
              <a:rPr lang="ru-RU" sz="1800" dirty="0"/>
              <a:t> №6: </a:t>
            </a:r>
            <a:r>
              <a:rPr lang="ru-RU" sz="1800" dirty="0" err="1"/>
              <a:t>Жовта</a:t>
            </a:r>
            <a:r>
              <a:rPr lang="ru-RU" sz="1800" dirty="0"/>
              <a:t> фаза +10 сек, </a:t>
            </a:r>
            <a:r>
              <a:rPr lang="ru-RU" sz="1800" dirty="0" err="1"/>
              <a:t>черга</a:t>
            </a:r>
            <a:r>
              <a:rPr lang="ru-RU" sz="1800" dirty="0"/>
              <a:t> 3.0.</a:t>
            </a:r>
          </a:p>
          <a:p>
            <a:pPr algn="just"/>
            <a:r>
              <a:rPr lang="ru-RU" sz="1800" dirty="0" err="1"/>
              <a:t>Прогін</a:t>
            </a:r>
            <a:r>
              <a:rPr lang="ru-RU" sz="1800" dirty="0"/>
              <a:t> №7: Перша фаза +20 сек, </a:t>
            </a:r>
            <a:r>
              <a:rPr lang="ru-RU" sz="1800" dirty="0" err="1"/>
              <a:t>черга</a:t>
            </a:r>
            <a:r>
              <a:rPr lang="ru-RU" sz="1800" dirty="0"/>
              <a:t> 1.5.</a:t>
            </a:r>
          </a:p>
          <a:p>
            <a:pPr algn="just"/>
            <a:r>
              <a:rPr lang="ru-RU" sz="1800" dirty="0" err="1"/>
              <a:t>Прогін</a:t>
            </a:r>
            <a:r>
              <a:rPr lang="ru-RU" sz="1800" dirty="0"/>
              <a:t> №8: </a:t>
            </a:r>
            <a:r>
              <a:rPr lang="ru-RU" sz="1800" dirty="0" err="1"/>
              <a:t>Третя</a:t>
            </a:r>
            <a:r>
              <a:rPr lang="ru-RU" sz="1800" dirty="0"/>
              <a:t> фаза +30 сек, </a:t>
            </a:r>
            <a:r>
              <a:rPr lang="ru-RU" sz="1800" dirty="0" err="1"/>
              <a:t>черга</a:t>
            </a:r>
            <a:r>
              <a:rPr lang="ru-RU" sz="1800" dirty="0"/>
              <a:t> 3.6.</a:t>
            </a:r>
            <a:endParaRPr lang="en-GB" sz="1800" dirty="0"/>
          </a:p>
        </p:txBody>
      </p:sp>
    </p:spTree>
    <p:extLst>
      <p:ext uri="{BB962C8B-B14F-4D97-AF65-F5344CB8AC3E}">
        <p14:creationId xmlns:p14="http://schemas.microsoft.com/office/powerpoint/2010/main" val="2497165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61BA-7C25-3DAA-AF56-3DFB36B685B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C2D4E9-AFE0-EB4F-3C47-10FEF4F26608}"/>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05372AA6-CFE3-C5AE-132E-44A777380D23}"/>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pic>
        <p:nvPicPr>
          <p:cNvPr id="5" name="Picture 4">
            <a:extLst>
              <a:ext uri="{FF2B5EF4-FFF2-40B4-BE49-F238E27FC236}">
                <a16:creationId xmlns:a16="http://schemas.microsoft.com/office/drawing/2014/main" id="{542C71CA-427E-6C2F-85DE-B4AFDBA99B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0" y="1363052"/>
            <a:ext cx="8566799" cy="1802458"/>
          </a:xfrm>
          <a:prstGeom prst="rect">
            <a:avLst/>
          </a:prstGeom>
          <a:noFill/>
          <a:ln>
            <a:noFill/>
          </a:ln>
        </p:spPr>
      </p:pic>
      <p:sp>
        <p:nvSpPr>
          <p:cNvPr id="9" name="TextBox 8">
            <a:extLst>
              <a:ext uri="{FF2B5EF4-FFF2-40B4-BE49-F238E27FC236}">
                <a16:creationId xmlns:a16="http://schemas.microsoft.com/office/drawing/2014/main" id="{042C1815-2C85-A30E-7664-B708E4571EF5}"/>
              </a:ext>
            </a:extLst>
          </p:cNvPr>
          <p:cNvSpPr txBox="1"/>
          <p:nvPr/>
        </p:nvSpPr>
        <p:spPr>
          <a:xfrm>
            <a:off x="0" y="3165510"/>
            <a:ext cx="9144000" cy="307777"/>
          </a:xfrm>
          <a:prstGeom prst="rect">
            <a:avLst/>
          </a:prstGeom>
          <a:noFill/>
        </p:spPr>
        <p:txBody>
          <a:bodyPr wrap="square">
            <a:spAutoFit/>
          </a:bodyPr>
          <a:lstStyle/>
          <a:p>
            <a:pPr algn="ctr"/>
            <a:r>
              <a:rPr lang="en-US" dirty="0"/>
              <a:t>[</a:t>
            </a:r>
            <a:r>
              <a:rPr lang="uk-UA" dirty="0"/>
              <a:t>Залежність максимальної середньої довжини черги від часу</a:t>
            </a:r>
            <a:r>
              <a:rPr lang="en-US" dirty="0"/>
              <a:t>]</a:t>
            </a:r>
            <a:endParaRPr lang="uk-UA" dirty="0"/>
          </a:p>
        </p:txBody>
      </p:sp>
    </p:spTree>
    <p:extLst>
      <p:ext uri="{BB962C8B-B14F-4D97-AF65-F5344CB8AC3E}">
        <p14:creationId xmlns:p14="http://schemas.microsoft.com/office/powerpoint/2010/main" val="1689577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EEB30-255C-1033-B1B0-BEF86D3A6D8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CBED69C-2C4A-9BA6-427B-3EBFBBF6FBD6}"/>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34267BC7-FFE4-EE5A-81E2-76CD0F2DDB36}"/>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73BFEF3E-E781-17EA-7752-D1A89595BC90}"/>
              </a:ext>
            </a:extLst>
          </p:cNvPr>
          <p:cNvSpPr txBox="1"/>
          <p:nvPr/>
        </p:nvSpPr>
        <p:spPr>
          <a:xfrm>
            <a:off x="0" y="4137080"/>
            <a:ext cx="9144000" cy="307777"/>
          </a:xfrm>
          <a:prstGeom prst="rect">
            <a:avLst/>
          </a:prstGeom>
          <a:noFill/>
        </p:spPr>
        <p:txBody>
          <a:bodyPr wrap="square">
            <a:spAutoFit/>
          </a:bodyPr>
          <a:lstStyle/>
          <a:p>
            <a:pPr algn="ctr"/>
            <a:r>
              <a:rPr lang="en-US" dirty="0"/>
              <a:t>[</a:t>
            </a:r>
            <a:r>
              <a:rPr lang="uk-UA" dirty="0"/>
              <a:t>Залежність </a:t>
            </a:r>
            <a:r>
              <a:rPr lang="en-GB" dirty="0"/>
              <a:t>MEAN QUEUE 1 </a:t>
            </a:r>
            <a:r>
              <a:rPr lang="uk-UA" dirty="0"/>
              <a:t>від часу.</a:t>
            </a:r>
            <a:r>
              <a:rPr lang="en-US" dirty="0"/>
              <a:t>]</a:t>
            </a:r>
            <a:endParaRPr lang="uk-UA" dirty="0"/>
          </a:p>
        </p:txBody>
      </p:sp>
      <p:pic>
        <p:nvPicPr>
          <p:cNvPr id="4" name="Picture 3">
            <a:extLst>
              <a:ext uri="{FF2B5EF4-FFF2-40B4-BE49-F238E27FC236}">
                <a16:creationId xmlns:a16="http://schemas.microsoft.com/office/drawing/2014/main" id="{740FE77A-32C6-640F-475F-70E9CFFE09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00" y="1318315"/>
            <a:ext cx="8562999" cy="2818765"/>
          </a:xfrm>
          <a:prstGeom prst="rect">
            <a:avLst/>
          </a:prstGeom>
          <a:noFill/>
          <a:ln>
            <a:noFill/>
          </a:ln>
        </p:spPr>
      </p:pic>
    </p:spTree>
    <p:extLst>
      <p:ext uri="{BB962C8B-B14F-4D97-AF65-F5344CB8AC3E}">
        <p14:creationId xmlns:p14="http://schemas.microsoft.com/office/powerpoint/2010/main" val="272321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1347-F55A-4714-31C8-AFD87D2011E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99EB768-0213-2AC9-4F71-668761917A71}"/>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60B322FD-8438-C1A4-EA04-81291EEDE340}"/>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D813F841-8017-33C6-2F9F-F5AAC8332FA9}"/>
              </a:ext>
            </a:extLst>
          </p:cNvPr>
          <p:cNvSpPr txBox="1"/>
          <p:nvPr/>
        </p:nvSpPr>
        <p:spPr>
          <a:xfrm>
            <a:off x="-1" y="4152027"/>
            <a:ext cx="9144000" cy="307777"/>
          </a:xfrm>
          <a:prstGeom prst="rect">
            <a:avLst/>
          </a:prstGeom>
          <a:noFill/>
        </p:spPr>
        <p:txBody>
          <a:bodyPr wrap="square">
            <a:spAutoFit/>
          </a:bodyPr>
          <a:lstStyle/>
          <a:p>
            <a:pPr algn="ctr"/>
            <a:r>
              <a:rPr lang="en-US" dirty="0"/>
              <a:t>[</a:t>
            </a:r>
            <a:r>
              <a:rPr lang="uk-UA" dirty="0"/>
              <a:t>Залежність </a:t>
            </a:r>
            <a:r>
              <a:rPr lang="en-GB" dirty="0"/>
              <a:t>MEAN QUEUE 2 </a:t>
            </a:r>
            <a:r>
              <a:rPr lang="uk-UA" dirty="0"/>
              <a:t>від часу.</a:t>
            </a:r>
            <a:r>
              <a:rPr lang="en-US" dirty="0"/>
              <a:t>]</a:t>
            </a:r>
            <a:endParaRPr lang="uk-UA" dirty="0"/>
          </a:p>
        </p:txBody>
      </p:sp>
      <p:pic>
        <p:nvPicPr>
          <p:cNvPr id="5" name="Picture 4" descr="A line in a line&#10;&#10;Description automatically generated with medium confidence">
            <a:extLst>
              <a:ext uri="{FF2B5EF4-FFF2-40B4-BE49-F238E27FC236}">
                <a16:creationId xmlns:a16="http://schemas.microsoft.com/office/drawing/2014/main" id="{9073FCCA-F039-4DC3-88BB-A1948BE250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763" y="1335269"/>
            <a:ext cx="8500473" cy="2818764"/>
          </a:xfrm>
          <a:prstGeom prst="rect">
            <a:avLst/>
          </a:prstGeom>
          <a:noFill/>
          <a:ln>
            <a:noFill/>
          </a:ln>
        </p:spPr>
      </p:pic>
    </p:spTree>
    <p:extLst>
      <p:ext uri="{BB962C8B-B14F-4D97-AF65-F5344CB8AC3E}">
        <p14:creationId xmlns:p14="http://schemas.microsoft.com/office/powerpoint/2010/main" val="1447682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F607F-75E2-2D70-F4EB-F3D2D58A40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0EA687-D0CA-CC2D-4D43-868A23B2063D}"/>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259EF5ED-C041-7D5D-E04D-64631BB36955}"/>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1252E7FA-D7A4-B3AB-1B29-747B4897B6B4}"/>
              </a:ext>
            </a:extLst>
          </p:cNvPr>
          <p:cNvSpPr txBox="1"/>
          <p:nvPr/>
        </p:nvSpPr>
        <p:spPr>
          <a:xfrm>
            <a:off x="0" y="4151631"/>
            <a:ext cx="9144000" cy="307777"/>
          </a:xfrm>
          <a:prstGeom prst="rect">
            <a:avLst/>
          </a:prstGeom>
          <a:noFill/>
        </p:spPr>
        <p:txBody>
          <a:bodyPr wrap="square">
            <a:spAutoFit/>
          </a:bodyPr>
          <a:lstStyle/>
          <a:p>
            <a:pPr algn="ctr"/>
            <a:r>
              <a:rPr lang="en-US" dirty="0"/>
              <a:t>[</a:t>
            </a:r>
            <a:r>
              <a:rPr lang="uk-UA" dirty="0"/>
              <a:t>Залежність </a:t>
            </a:r>
            <a:r>
              <a:rPr lang="en-GB" dirty="0"/>
              <a:t>MEAN QUEUE 3 </a:t>
            </a:r>
            <a:r>
              <a:rPr lang="uk-UA" dirty="0"/>
              <a:t>від часу.</a:t>
            </a:r>
            <a:r>
              <a:rPr lang="en-US" dirty="0"/>
              <a:t>]</a:t>
            </a:r>
            <a:endParaRPr lang="uk-UA" dirty="0"/>
          </a:p>
        </p:txBody>
      </p:sp>
      <p:pic>
        <p:nvPicPr>
          <p:cNvPr id="5" name="Picture 4" descr="A blue and green line&#10;&#10;Description automatically generated">
            <a:extLst>
              <a:ext uri="{FF2B5EF4-FFF2-40B4-BE49-F238E27FC236}">
                <a16:creationId xmlns:a16="http://schemas.microsoft.com/office/drawing/2014/main" id="{2276A2BF-EFE8-6AF7-3E0C-99927CF033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58" y="1363052"/>
            <a:ext cx="8525084" cy="2788579"/>
          </a:xfrm>
          <a:prstGeom prst="rect">
            <a:avLst/>
          </a:prstGeom>
          <a:noFill/>
          <a:ln>
            <a:noFill/>
          </a:ln>
        </p:spPr>
      </p:pic>
    </p:spTree>
    <p:extLst>
      <p:ext uri="{BB962C8B-B14F-4D97-AF65-F5344CB8AC3E}">
        <p14:creationId xmlns:p14="http://schemas.microsoft.com/office/powerpoint/2010/main" val="3393437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C0E9-1D90-9CDA-5173-CD2EB5C332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2EB4717-EF86-066A-2F4E-865A9D62FD31}"/>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42E5AA09-6DEA-68DB-DA9B-93EF3314F34E}"/>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CB5AC8D9-051B-AD80-5977-327B0EAC9F97}"/>
              </a:ext>
            </a:extLst>
          </p:cNvPr>
          <p:cNvSpPr txBox="1"/>
          <p:nvPr/>
        </p:nvSpPr>
        <p:spPr>
          <a:xfrm>
            <a:off x="0" y="4182818"/>
            <a:ext cx="9144000" cy="307777"/>
          </a:xfrm>
          <a:prstGeom prst="rect">
            <a:avLst/>
          </a:prstGeom>
          <a:noFill/>
        </p:spPr>
        <p:txBody>
          <a:bodyPr wrap="square">
            <a:spAutoFit/>
          </a:bodyPr>
          <a:lstStyle/>
          <a:p>
            <a:pPr algn="ctr"/>
            <a:r>
              <a:rPr lang="en-US" dirty="0"/>
              <a:t>[</a:t>
            </a:r>
            <a:r>
              <a:rPr lang="uk-UA" dirty="0"/>
              <a:t>Залежність </a:t>
            </a:r>
            <a:r>
              <a:rPr lang="en-GB" dirty="0"/>
              <a:t>MEAN QUEUE 4 </a:t>
            </a:r>
            <a:r>
              <a:rPr lang="uk-UA" dirty="0"/>
              <a:t>від часу.</a:t>
            </a:r>
            <a:r>
              <a:rPr lang="en-US" dirty="0"/>
              <a:t>]</a:t>
            </a:r>
            <a:endParaRPr lang="uk-UA" dirty="0"/>
          </a:p>
        </p:txBody>
      </p:sp>
      <p:pic>
        <p:nvPicPr>
          <p:cNvPr id="5" name="Picture 4">
            <a:extLst>
              <a:ext uri="{FF2B5EF4-FFF2-40B4-BE49-F238E27FC236}">
                <a16:creationId xmlns:a16="http://schemas.microsoft.com/office/drawing/2014/main" id="{A2F44243-17E9-1372-BAFB-E90253EB00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00" y="1352222"/>
            <a:ext cx="8562999" cy="2830596"/>
          </a:xfrm>
          <a:prstGeom prst="rect">
            <a:avLst/>
          </a:prstGeom>
          <a:noFill/>
          <a:ln>
            <a:noFill/>
          </a:ln>
        </p:spPr>
      </p:pic>
    </p:spTree>
    <p:extLst>
      <p:ext uri="{BB962C8B-B14F-4D97-AF65-F5344CB8AC3E}">
        <p14:creationId xmlns:p14="http://schemas.microsoft.com/office/powerpoint/2010/main" val="247298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9427D-426F-7871-EAA2-EDCBA80135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5F6E56-8B10-BAF2-3EB8-A3D79CDCAD72}"/>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FF4A6BF3-5D1E-3EA5-2777-ADAEF2FD9792}"/>
              </a:ext>
            </a:extLst>
          </p:cNvPr>
          <p:cNvSpPr>
            <a:spLocks noGrp="1"/>
          </p:cNvSpPr>
          <p:nvPr>
            <p:ph type="body" sz="quarter" idx="12"/>
          </p:nvPr>
        </p:nvSpPr>
        <p:spPr/>
        <p:txBody>
          <a:bodyPr/>
          <a:lstStyle/>
          <a:p>
            <a:pPr algn="just"/>
            <a:r>
              <a:rPr lang="ru-RU" dirty="0"/>
              <a:t>Структурна схема </a:t>
            </a:r>
            <a:r>
              <a:rPr lang="ru-RU" dirty="0" err="1"/>
              <a:t>моделі</a:t>
            </a:r>
            <a:endParaRPr lang="en-GB" dirty="0"/>
          </a:p>
        </p:txBody>
      </p:sp>
      <p:sp>
        <p:nvSpPr>
          <p:cNvPr id="4" name="Text Placeholder 3">
            <a:extLst>
              <a:ext uri="{FF2B5EF4-FFF2-40B4-BE49-F238E27FC236}">
                <a16:creationId xmlns:a16="http://schemas.microsoft.com/office/drawing/2014/main" id="{A17F3A80-59BF-874B-5C63-C41D2E60346D}"/>
              </a:ext>
            </a:extLst>
          </p:cNvPr>
          <p:cNvSpPr>
            <a:spLocks noGrp="1"/>
          </p:cNvSpPr>
          <p:nvPr>
            <p:ph type="body" sz="quarter" idx="13"/>
          </p:nvPr>
        </p:nvSpPr>
        <p:spPr>
          <a:xfrm>
            <a:off x="340162" y="1494332"/>
            <a:ext cx="7417217" cy="3130056"/>
          </a:xfrm>
        </p:spPr>
        <p:txBody>
          <a:bodyPr>
            <a:normAutofit fontScale="92500"/>
          </a:bodyPr>
          <a:lstStyle/>
          <a:p>
            <a:pPr algn="just"/>
            <a:r>
              <a:rPr lang="ru-RU" sz="2400" dirty="0" err="1"/>
              <a:t>Об’єктом</a:t>
            </a:r>
            <a:r>
              <a:rPr lang="ru-RU" sz="2400" dirty="0"/>
              <a:t> </a:t>
            </a:r>
            <a:r>
              <a:rPr lang="ru-RU" sz="2400" dirty="0" err="1"/>
              <a:t>моделювання</a:t>
            </a:r>
            <a:r>
              <a:rPr lang="ru-RU" sz="2400" dirty="0"/>
              <a:t> є </a:t>
            </a:r>
            <a:r>
              <a:rPr lang="ru-RU" sz="2400" dirty="0" err="1"/>
              <a:t>кероване</a:t>
            </a:r>
            <a:r>
              <a:rPr lang="ru-RU" sz="2400" dirty="0"/>
              <a:t> </a:t>
            </a:r>
            <a:r>
              <a:rPr lang="ru-RU" sz="2400" dirty="0" err="1"/>
              <a:t>перехрестя</a:t>
            </a:r>
            <a:r>
              <a:rPr lang="ru-RU" sz="2400" dirty="0"/>
              <a:t>, яке </a:t>
            </a:r>
            <a:r>
              <a:rPr lang="ru-RU" sz="2400" dirty="0" err="1"/>
              <a:t>включає</a:t>
            </a:r>
            <a:r>
              <a:rPr lang="ru-RU" sz="2400" dirty="0"/>
              <a:t>:</a:t>
            </a:r>
          </a:p>
          <a:p>
            <a:pPr marL="446088" indent="-446088" algn="just">
              <a:buFont typeface="+mj-lt"/>
              <a:buAutoNum type="arabicPeriod"/>
            </a:pPr>
            <a:r>
              <a:rPr lang="ru-RU" sz="2400" dirty="0" err="1"/>
              <a:t>Дві</a:t>
            </a:r>
            <a:r>
              <a:rPr lang="ru-RU" sz="2400" dirty="0"/>
              <a:t> дороги, </a:t>
            </a:r>
            <a:r>
              <a:rPr lang="ru-RU" sz="2400" dirty="0" err="1"/>
              <a:t>що</a:t>
            </a:r>
            <a:r>
              <a:rPr lang="ru-RU" sz="2400" dirty="0"/>
              <a:t> </a:t>
            </a:r>
            <a:r>
              <a:rPr lang="ru-RU" sz="2400" dirty="0" err="1"/>
              <a:t>перетинаються</a:t>
            </a:r>
            <a:r>
              <a:rPr lang="ru-RU" sz="2400" dirty="0"/>
              <a:t>, </a:t>
            </a:r>
            <a:r>
              <a:rPr lang="ru-RU" sz="2400" dirty="0" err="1"/>
              <a:t>кожна</a:t>
            </a:r>
            <a:r>
              <a:rPr lang="ru-RU" sz="2400" dirty="0"/>
              <a:t> з </a:t>
            </a:r>
            <a:r>
              <a:rPr lang="ru-RU" sz="2400" dirty="0" err="1"/>
              <a:t>яких</a:t>
            </a:r>
            <a:r>
              <a:rPr lang="ru-RU" sz="2400" dirty="0"/>
              <a:t> </a:t>
            </a:r>
            <a:r>
              <a:rPr lang="ru-RU" sz="2400" dirty="0" err="1"/>
              <a:t>має</a:t>
            </a:r>
            <a:r>
              <a:rPr lang="ru-RU" sz="2400" dirty="0"/>
              <a:t> </a:t>
            </a:r>
            <a:r>
              <a:rPr lang="ru-RU" sz="2400" dirty="0" err="1"/>
              <a:t>дві</a:t>
            </a:r>
            <a:r>
              <a:rPr lang="ru-RU" sz="2400" dirty="0"/>
              <a:t> </a:t>
            </a:r>
            <a:r>
              <a:rPr lang="ru-RU" sz="2400" dirty="0" err="1"/>
              <a:t>смуги</a:t>
            </a:r>
            <a:r>
              <a:rPr lang="ru-RU" sz="2400" dirty="0"/>
              <a:t> руху (по </a:t>
            </a:r>
            <a:r>
              <a:rPr lang="ru-RU" sz="2400" dirty="0" err="1"/>
              <a:t>одній</a:t>
            </a:r>
            <a:r>
              <a:rPr lang="ru-RU" sz="2400" dirty="0"/>
              <a:t> у кожному </a:t>
            </a:r>
            <a:r>
              <a:rPr lang="ru-RU" sz="2400" dirty="0" err="1"/>
              <a:t>напрямку</a:t>
            </a:r>
            <a:r>
              <a:rPr lang="ru-RU" sz="2400" dirty="0"/>
              <a:t>).</a:t>
            </a:r>
          </a:p>
          <a:p>
            <a:pPr marL="446088" indent="-446088" algn="just">
              <a:buFont typeface="+mj-lt"/>
              <a:buAutoNum type="arabicPeriod"/>
            </a:pPr>
            <a:r>
              <a:rPr lang="ru-RU" sz="2400" dirty="0" err="1"/>
              <a:t>Світлофорний</a:t>
            </a:r>
            <a:r>
              <a:rPr lang="ru-RU" sz="2400" dirty="0"/>
              <a:t> </a:t>
            </a:r>
            <a:r>
              <a:rPr lang="ru-RU" sz="2400" dirty="0" err="1"/>
              <a:t>об’єкт</a:t>
            </a:r>
            <a:r>
              <a:rPr lang="ru-RU" sz="2400" dirty="0"/>
              <a:t>, </a:t>
            </a:r>
            <a:r>
              <a:rPr lang="ru-RU" sz="2400" dirty="0" err="1"/>
              <a:t>що</a:t>
            </a:r>
            <a:r>
              <a:rPr lang="ru-RU" sz="2400" dirty="0"/>
              <a:t> </a:t>
            </a:r>
            <a:r>
              <a:rPr lang="ru-RU" sz="2400" dirty="0" err="1"/>
              <a:t>керує</a:t>
            </a:r>
            <a:r>
              <a:rPr lang="ru-RU" sz="2400" dirty="0"/>
              <a:t> рухом на </a:t>
            </a:r>
            <a:r>
              <a:rPr lang="ru-RU" sz="2400" dirty="0" err="1"/>
              <a:t>перехресті</a:t>
            </a:r>
            <a:r>
              <a:rPr lang="ru-RU" sz="2400" dirty="0"/>
              <a:t>. </a:t>
            </a:r>
            <a:r>
              <a:rPr lang="ru-RU" sz="2400" dirty="0" err="1"/>
              <a:t>Світлофори</a:t>
            </a:r>
            <a:r>
              <a:rPr lang="ru-RU" sz="2400" dirty="0"/>
              <a:t> </a:t>
            </a:r>
            <a:r>
              <a:rPr lang="ru-RU" sz="2400" dirty="0" err="1"/>
              <a:t>встановлені</a:t>
            </a:r>
            <a:r>
              <a:rPr lang="ru-RU" sz="2400" dirty="0"/>
              <a:t> на кожному з </a:t>
            </a:r>
            <a:r>
              <a:rPr lang="ru-RU" sz="2400" dirty="0" err="1"/>
              <a:t>чотирьох</a:t>
            </a:r>
            <a:r>
              <a:rPr lang="ru-RU" sz="2400" dirty="0"/>
              <a:t> </a:t>
            </a:r>
            <a:r>
              <a:rPr lang="ru-RU" sz="2400" dirty="0" err="1"/>
              <a:t>напрямків</a:t>
            </a:r>
            <a:r>
              <a:rPr lang="ru-RU" sz="2400" dirty="0"/>
              <a:t>.</a:t>
            </a:r>
          </a:p>
          <a:p>
            <a:pPr marL="446088" indent="-446088" algn="just">
              <a:buFont typeface="+mj-lt"/>
              <a:buAutoNum type="arabicPeriod"/>
            </a:pPr>
            <a:r>
              <a:rPr lang="ru-RU" sz="2400" dirty="0" err="1"/>
              <a:t>Чотири</a:t>
            </a:r>
            <a:r>
              <a:rPr lang="ru-RU" sz="2400" dirty="0"/>
              <a:t> потоки </a:t>
            </a:r>
            <a:r>
              <a:rPr lang="ru-RU" sz="2400" dirty="0" err="1"/>
              <a:t>автомобілів</a:t>
            </a:r>
            <a:r>
              <a:rPr lang="ru-RU" sz="2400" dirty="0"/>
              <a:t>, </a:t>
            </a:r>
            <a:r>
              <a:rPr lang="ru-RU" sz="2400" dirty="0" err="1"/>
              <a:t>що</a:t>
            </a:r>
            <a:r>
              <a:rPr lang="ru-RU" sz="2400" dirty="0"/>
              <a:t> </a:t>
            </a:r>
            <a:r>
              <a:rPr lang="ru-RU" sz="2400" dirty="0" err="1"/>
              <a:t>надходять</a:t>
            </a:r>
            <a:r>
              <a:rPr lang="ru-RU" sz="2400" dirty="0"/>
              <a:t> на </a:t>
            </a:r>
            <a:r>
              <a:rPr lang="ru-RU" sz="2400" dirty="0" err="1"/>
              <a:t>перехрестя</a:t>
            </a:r>
            <a:r>
              <a:rPr lang="ru-RU" sz="2400" dirty="0"/>
              <a:t> з кожного </a:t>
            </a:r>
            <a:r>
              <a:rPr lang="ru-RU" sz="2400" dirty="0" err="1"/>
              <a:t>напрямку</a:t>
            </a:r>
            <a:r>
              <a:rPr lang="ru-RU" sz="2400" dirty="0"/>
              <a:t>.</a:t>
            </a:r>
          </a:p>
        </p:txBody>
      </p:sp>
    </p:spTree>
    <p:extLst>
      <p:ext uri="{BB962C8B-B14F-4D97-AF65-F5344CB8AC3E}">
        <p14:creationId xmlns:p14="http://schemas.microsoft.com/office/powerpoint/2010/main" val="4171826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96F8-6F03-9B94-5EFD-8B3592477B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A81D6B-C9FA-1B84-14AD-EA66B810D40C}"/>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93890D20-FC0C-FF27-496E-231875ED167B}"/>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091FCF9F-F9F5-6A14-A7B5-0B042C6F4C6E}"/>
              </a:ext>
            </a:extLst>
          </p:cNvPr>
          <p:cNvSpPr txBox="1"/>
          <p:nvPr/>
        </p:nvSpPr>
        <p:spPr>
          <a:xfrm>
            <a:off x="0" y="4170987"/>
            <a:ext cx="9144000" cy="307777"/>
          </a:xfrm>
          <a:prstGeom prst="rect">
            <a:avLst/>
          </a:prstGeom>
          <a:noFill/>
        </p:spPr>
        <p:txBody>
          <a:bodyPr wrap="square">
            <a:spAutoFit/>
          </a:bodyPr>
          <a:lstStyle/>
          <a:p>
            <a:pPr algn="ctr"/>
            <a:r>
              <a:rPr lang="en-US" dirty="0"/>
              <a:t>[</a:t>
            </a:r>
            <a:r>
              <a:rPr lang="uk-UA" dirty="0"/>
              <a:t>Залежність </a:t>
            </a:r>
            <a:r>
              <a:rPr lang="en-GB" dirty="0"/>
              <a:t>MARK 1 </a:t>
            </a:r>
            <a:r>
              <a:rPr lang="uk-UA" dirty="0"/>
              <a:t>від часу.</a:t>
            </a:r>
            <a:r>
              <a:rPr lang="en-US" dirty="0"/>
              <a:t>]</a:t>
            </a:r>
            <a:endParaRPr lang="uk-UA" dirty="0"/>
          </a:p>
        </p:txBody>
      </p:sp>
      <p:pic>
        <p:nvPicPr>
          <p:cNvPr id="5" name="Picture 4">
            <a:extLst>
              <a:ext uri="{FF2B5EF4-FFF2-40B4-BE49-F238E27FC236}">
                <a16:creationId xmlns:a16="http://schemas.microsoft.com/office/drawing/2014/main" id="{CFA66097-DB7A-D03D-6C54-FB2384BE23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406" y="1352222"/>
            <a:ext cx="8553187" cy="2818765"/>
          </a:xfrm>
          <a:prstGeom prst="rect">
            <a:avLst/>
          </a:prstGeom>
          <a:noFill/>
          <a:ln>
            <a:noFill/>
          </a:ln>
        </p:spPr>
      </p:pic>
    </p:spTree>
    <p:extLst>
      <p:ext uri="{BB962C8B-B14F-4D97-AF65-F5344CB8AC3E}">
        <p14:creationId xmlns:p14="http://schemas.microsoft.com/office/powerpoint/2010/main" val="397418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33317-6E92-906E-C55F-786EC0925F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90113E-B7D8-8297-A2C4-A279CAA9D046}"/>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EA98C2A6-D91C-2C23-9C3D-2B4BCD687665}"/>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E286692C-CA27-BAD0-9C2A-F6AC1EDEF95E}"/>
              </a:ext>
            </a:extLst>
          </p:cNvPr>
          <p:cNvSpPr txBox="1"/>
          <p:nvPr/>
        </p:nvSpPr>
        <p:spPr>
          <a:xfrm>
            <a:off x="0" y="4152019"/>
            <a:ext cx="9144000" cy="307777"/>
          </a:xfrm>
          <a:prstGeom prst="rect">
            <a:avLst/>
          </a:prstGeom>
          <a:noFill/>
        </p:spPr>
        <p:txBody>
          <a:bodyPr wrap="square">
            <a:spAutoFit/>
          </a:bodyPr>
          <a:lstStyle/>
          <a:p>
            <a:pPr algn="ctr"/>
            <a:r>
              <a:rPr lang="en-US" dirty="0"/>
              <a:t>[</a:t>
            </a:r>
            <a:r>
              <a:rPr lang="uk-UA" dirty="0"/>
              <a:t>Залежність </a:t>
            </a:r>
            <a:r>
              <a:rPr lang="en-GB" dirty="0"/>
              <a:t>MARK 2 </a:t>
            </a:r>
            <a:r>
              <a:rPr lang="uk-UA" dirty="0"/>
              <a:t>від часу.</a:t>
            </a:r>
            <a:r>
              <a:rPr lang="en-US" dirty="0"/>
              <a:t>]</a:t>
            </a:r>
            <a:endParaRPr lang="uk-UA" dirty="0"/>
          </a:p>
        </p:txBody>
      </p:sp>
      <p:pic>
        <p:nvPicPr>
          <p:cNvPr id="5" name="Picture 4">
            <a:extLst>
              <a:ext uri="{FF2B5EF4-FFF2-40B4-BE49-F238E27FC236}">
                <a16:creationId xmlns:a16="http://schemas.microsoft.com/office/drawing/2014/main" id="{5C7EF5C4-9465-3C20-01E6-8DE473526C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58" y="1352222"/>
            <a:ext cx="8525084" cy="2799797"/>
          </a:xfrm>
          <a:prstGeom prst="rect">
            <a:avLst/>
          </a:prstGeom>
          <a:noFill/>
          <a:ln>
            <a:noFill/>
          </a:ln>
        </p:spPr>
      </p:pic>
    </p:spTree>
    <p:extLst>
      <p:ext uri="{BB962C8B-B14F-4D97-AF65-F5344CB8AC3E}">
        <p14:creationId xmlns:p14="http://schemas.microsoft.com/office/powerpoint/2010/main" val="1665942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4E216-FC3D-6521-DE57-2FC7451A89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BCAB5F-C39B-3281-281B-0DEDD2F5BED1}"/>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816E2E8D-44CE-4F37-4162-94A0F4C70D04}"/>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AF144EE1-731F-7A3A-F898-164239448B79}"/>
              </a:ext>
            </a:extLst>
          </p:cNvPr>
          <p:cNvSpPr txBox="1"/>
          <p:nvPr/>
        </p:nvSpPr>
        <p:spPr>
          <a:xfrm>
            <a:off x="-1" y="4183702"/>
            <a:ext cx="9144000" cy="307777"/>
          </a:xfrm>
          <a:prstGeom prst="rect">
            <a:avLst/>
          </a:prstGeom>
          <a:noFill/>
        </p:spPr>
        <p:txBody>
          <a:bodyPr wrap="square">
            <a:spAutoFit/>
          </a:bodyPr>
          <a:lstStyle/>
          <a:p>
            <a:pPr algn="ctr"/>
            <a:r>
              <a:rPr lang="en-US" dirty="0"/>
              <a:t>[</a:t>
            </a:r>
            <a:r>
              <a:rPr lang="uk-UA" dirty="0"/>
              <a:t>Залежність </a:t>
            </a:r>
            <a:r>
              <a:rPr lang="en-GB" dirty="0"/>
              <a:t>MARK 3 </a:t>
            </a:r>
            <a:r>
              <a:rPr lang="uk-UA" dirty="0"/>
              <a:t>від часу.</a:t>
            </a:r>
            <a:r>
              <a:rPr lang="en-US" dirty="0"/>
              <a:t>]</a:t>
            </a:r>
            <a:endParaRPr lang="uk-UA" dirty="0"/>
          </a:p>
        </p:txBody>
      </p:sp>
      <p:pic>
        <p:nvPicPr>
          <p:cNvPr id="4" name="Picture 3">
            <a:extLst>
              <a:ext uri="{FF2B5EF4-FFF2-40B4-BE49-F238E27FC236}">
                <a16:creationId xmlns:a16="http://schemas.microsoft.com/office/drawing/2014/main" id="{202D75CE-4C05-B185-F58B-F9BF7E51E4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00" y="1352222"/>
            <a:ext cx="8562999" cy="2827363"/>
          </a:xfrm>
          <a:prstGeom prst="rect">
            <a:avLst/>
          </a:prstGeom>
          <a:noFill/>
          <a:ln>
            <a:noFill/>
          </a:ln>
        </p:spPr>
      </p:pic>
    </p:spTree>
    <p:extLst>
      <p:ext uri="{BB962C8B-B14F-4D97-AF65-F5344CB8AC3E}">
        <p14:creationId xmlns:p14="http://schemas.microsoft.com/office/powerpoint/2010/main" val="3819090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A160-D9DD-B39C-71BC-AE80C95DB7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20815C1-C35A-9D04-7224-C558864CAC80}"/>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1AA299BE-0259-B0AA-B45A-A31EB4FC776A}"/>
              </a:ext>
            </a:extLst>
          </p:cNvPr>
          <p:cNvSpPr>
            <a:spLocks noGrp="1"/>
          </p:cNvSpPr>
          <p:nvPr>
            <p:ph type="body" sz="quarter" idx="12"/>
          </p:nvPr>
        </p:nvSpPr>
        <p:spPr/>
        <p:txBody>
          <a:bodyPr/>
          <a:lstStyle/>
          <a:p>
            <a:r>
              <a:rPr lang="ru-RU" dirty="0" err="1"/>
              <a:t>Визначення</a:t>
            </a:r>
            <a:r>
              <a:rPr lang="ru-RU" dirty="0"/>
              <a:t> </a:t>
            </a:r>
            <a:r>
              <a:rPr lang="ru-RU" dirty="0" err="1"/>
              <a:t>перехідного</a:t>
            </a:r>
            <a:r>
              <a:rPr lang="ru-RU" dirty="0"/>
              <a:t> </a:t>
            </a:r>
            <a:r>
              <a:rPr lang="ru-RU" dirty="0" err="1"/>
              <a:t>періоду</a:t>
            </a:r>
            <a:endParaRPr lang="en-GB" dirty="0"/>
          </a:p>
        </p:txBody>
      </p:sp>
      <p:sp>
        <p:nvSpPr>
          <p:cNvPr id="9" name="TextBox 8">
            <a:extLst>
              <a:ext uri="{FF2B5EF4-FFF2-40B4-BE49-F238E27FC236}">
                <a16:creationId xmlns:a16="http://schemas.microsoft.com/office/drawing/2014/main" id="{8F9DAFE5-C204-364E-4C1C-C3C2F22E8B51}"/>
              </a:ext>
            </a:extLst>
          </p:cNvPr>
          <p:cNvSpPr txBox="1"/>
          <p:nvPr/>
        </p:nvSpPr>
        <p:spPr>
          <a:xfrm>
            <a:off x="0" y="4161725"/>
            <a:ext cx="9144000" cy="307777"/>
          </a:xfrm>
          <a:prstGeom prst="rect">
            <a:avLst/>
          </a:prstGeom>
          <a:noFill/>
        </p:spPr>
        <p:txBody>
          <a:bodyPr wrap="square">
            <a:spAutoFit/>
          </a:bodyPr>
          <a:lstStyle/>
          <a:p>
            <a:pPr algn="ctr"/>
            <a:r>
              <a:rPr lang="en-US" dirty="0"/>
              <a:t>[</a:t>
            </a:r>
            <a:r>
              <a:rPr lang="uk-UA" dirty="0"/>
              <a:t>Залежність </a:t>
            </a:r>
            <a:r>
              <a:rPr lang="en-GB" dirty="0"/>
              <a:t>MARK 4 </a:t>
            </a:r>
            <a:r>
              <a:rPr lang="uk-UA" dirty="0"/>
              <a:t>від часу.</a:t>
            </a:r>
            <a:r>
              <a:rPr lang="en-US" dirty="0"/>
              <a:t>]</a:t>
            </a:r>
            <a:endParaRPr lang="uk-UA" dirty="0"/>
          </a:p>
        </p:txBody>
      </p:sp>
      <p:pic>
        <p:nvPicPr>
          <p:cNvPr id="4" name="Picture 3">
            <a:extLst>
              <a:ext uri="{FF2B5EF4-FFF2-40B4-BE49-F238E27FC236}">
                <a16:creationId xmlns:a16="http://schemas.microsoft.com/office/drawing/2014/main" id="{8D75DB48-744A-1948-8C17-E7C629B571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58" y="1352222"/>
            <a:ext cx="8525084" cy="2809503"/>
          </a:xfrm>
          <a:prstGeom prst="rect">
            <a:avLst/>
          </a:prstGeom>
          <a:noFill/>
          <a:ln>
            <a:noFill/>
          </a:ln>
        </p:spPr>
      </p:pic>
    </p:spTree>
    <p:extLst>
      <p:ext uri="{BB962C8B-B14F-4D97-AF65-F5344CB8AC3E}">
        <p14:creationId xmlns:p14="http://schemas.microsoft.com/office/powerpoint/2010/main" val="3575643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7EDE0-7E69-6158-44E7-CBE73DD583E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A2C154-B3A8-1303-C394-AAE0CC962FDC}"/>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7CD34E56-A736-420C-EFDD-EE6A5DAA694B}"/>
              </a:ext>
            </a:extLst>
          </p:cNvPr>
          <p:cNvSpPr>
            <a:spLocks noGrp="1"/>
          </p:cNvSpPr>
          <p:nvPr>
            <p:ph type="body" sz="quarter" idx="12"/>
          </p:nvPr>
        </p:nvSpPr>
        <p:spPr/>
        <p:txBody>
          <a:bodyPr/>
          <a:lstStyle/>
          <a:p>
            <a:r>
              <a:rPr lang="ru-RU" dirty="0" err="1"/>
              <a:t>Визначення</a:t>
            </a:r>
            <a:r>
              <a:rPr lang="ru-RU" dirty="0"/>
              <a:t> </a:t>
            </a:r>
            <a:r>
              <a:rPr lang="ru-RU" dirty="0" err="1"/>
              <a:t>кількості</a:t>
            </a:r>
            <a:r>
              <a:rPr lang="ru-RU" dirty="0"/>
              <a:t> </a:t>
            </a:r>
            <a:r>
              <a:rPr lang="ru-RU" dirty="0" err="1"/>
              <a:t>прогонів</a:t>
            </a:r>
            <a:endParaRPr lang="en-GB"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074BE72-C54A-AF23-5C11-617C0F8FC37F}"/>
                  </a:ext>
                </a:extLst>
              </p:cNvPr>
              <p:cNvSpPr>
                <a:spLocks noGrp="1"/>
              </p:cNvSpPr>
              <p:nvPr>
                <p:ph type="body" sz="quarter" idx="13"/>
              </p:nvPr>
            </p:nvSpPr>
            <p:spPr>
              <a:xfrm>
                <a:off x="340162" y="1494332"/>
                <a:ext cx="7417217" cy="3130056"/>
              </a:xfrm>
            </p:spPr>
            <p:txBody>
              <a:bodyPr>
                <a:normAutofit fontScale="55000" lnSpcReduction="20000"/>
              </a:bodyPr>
              <a:lstStyle/>
              <a:p>
                <a:pPr indent="450215" algn="just">
                  <a:lnSpc>
                    <a:spcPct val="150000"/>
                  </a:lnSpc>
                </a:pPr>
                <a:r>
                  <a:rPr lang="uk-UA" sz="1800" dirty="0">
                    <a:effectLst/>
                    <a:latin typeface="+mj-lt"/>
                    <a:ea typeface="Calibri" panose="020F0502020204030204" pitchFamily="34" charset="0"/>
                    <a:cs typeface="Times New Roman" panose="02020603050405020304" pitchFamily="18" charset="0"/>
                  </a:rPr>
                  <a:t>Кількість замірів визначається за формулою </a:t>
                </a:r>
                <a14:m>
                  <m:oMath xmlns:m="http://schemas.openxmlformats.org/officeDocument/2006/math">
                    <m:d>
                      <m:dPr>
                        <m:ctrlPr>
                          <a:rPr lang="en-GB" sz="1800" i="1">
                            <a:effectLst/>
                            <a:latin typeface="+mj-lt"/>
                            <a:ea typeface="Calibri" panose="020F0502020204030204" pitchFamily="34" charset="0"/>
                            <a:cs typeface="Times New Roman" panose="02020603050405020304" pitchFamily="18" charset="0"/>
                          </a:rPr>
                        </m:ctrlPr>
                      </m:dPr>
                      <m:e>
                        <m:r>
                          <a:rPr lang="uk-UA" sz="1800" i="1">
                            <a:effectLst/>
                            <a:latin typeface="+mj-lt"/>
                            <a:ea typeface="Calibri" panose="020F0502020204030204" pitchFamily="34" charset="0"/>
                            <a:cs typeface="Times New Roman" panose="02020603050405020304" pitchFamily="18" charset="0"/>
                          </a:rPr>
                          <m:t>4.1</m:t>
                        </m:r>
                      </m:e>
                    </m:d>
                  </m:oMath>
                </a14:m>
                <a:r>
                  <a:rPr lang="uk-UA" sz="1800" dirty="0">
                    <a:effectLst/>
                    <a:latin typeface="+mj-lt"/>
                    <a:ea typeface="Calibri" panose="020F0502020204030204" pitchFamily="34" charset="0"/>
                    <a:cs typeface="Times New Roman" panose="02020603050405020304" pitchFamily="18" charset="0"/>
                  </a:rPr>
                  <a:t>, що є наслідком нерівності Чебишева:</a:t>
                </a:r>
                <a:endParaRPr lang="en-GB" sz="1800" dirty="0">
                  <a:effectLst/>
                  <a:latin typeface="+mj-lt"/>
                  <a:ea typeface="Calibri" panose="020F0502020204030204" pitchFamily="34" charset="0"/>
                  <a:cs typeface="Times New Roman" panose="02020603050405020304" pitchFamily="18" charset="0"/>
                </a:endParaRPr>
              </a:p>
              <a:p>
                <a:pPr indent="450215" algn="just">
                  <a:lnSpc>
                    <a:spcPct val="150000"/>
                  </a:lnSpc>
                </a:pPr>
                <a14:m>
                  <m:oMathPara xmlns:m="http://schemas.openxmlformats.org/officeDocument/2006/math">
                    <m:oMathParaPr>
                      <m:jc m:val="centerGroup"/>
                    </m:oMathParaPr>
                    <m:oMath xmlns:m="http://schemas.openxmlformats.org/officeDocument/2006/math">
                      <m:eqArr>
                        <m:eqArrPr>
                          <m:ctrlPr>
                            <a:rPr lang="en-GB" sz="1800" i="1">
                              <a:effectLst/>
                              <a:latin typeface="+mj-lt"/>
                              <a:ea typeface="Calibri" panose="020F0502020204030204" pitchFamily="34" charset="0"/>
                              <a:cs typeface="Times New Roman" panose="02020603050405020304" pitchFamily="18" charset="0"/>
                            </a:rPr>
                          </m:ctrlPr>
                        </m:eqArrPr>
                        <m:e>
                          <m:r>
                            <a:rPr lang="uk-UA" sz="1800" i="1">
                              <a:effectLst/>
                              <a:latin typeface="+mj-lt"/>
                              <a:ea typeface="Calibri" panose="020F0502020204030204" pitchFamily="34" charset="0"/>
                              <a:cs typeface="Times New Roman" panose="02020603050405020304" pitchFamily="18" charset="0"/>
                            </a:rPr>
                            <m:t>𝑝</m:t>
                          </m:r>
                          <m:r>
                            <a:rPr lang="uk-UA" sz="1800" i="1">
                              <a:effectLst/>
                              <a:latin typeface="+mj-lt"/>
                              <a:ea typeface="Calibri" panose="020F0502020204030204" pitchFamily="34" charset="0"/>
                              <a:cs typeface="Times New Roman" panose="02020603050405020304" pitchFamily="18" charset="0"/>
                            </a:rPr>
                            <m:t>=</m:t>
                          </m:r>
                          <m:f>
                            <m:fPr>
                              <m:ctrlPr>
                                <a:rPr lang="en-GB" sz="1800" i="1">
                                  <a:effectLst/>
                                  <a:latin typeface="+mj-lt"/>
                                  <a:ea typeface="Calibri" panose="020F0502020204030204" pitchFamily="34" charset="0"/>
                                  <a:cs typeface="Times New Roman" panose="02020603050405020304" pitchFamily="18" charset="0"/>
                                </a:rPr>
                              </m:ctrlPr>
                            </m:fPr>
                            <m:num>
                              <m:sSup>
                                <m:sSupPr>
                                  <m:ctrlPr>
                                    <a:rPr lang="en-GB" sz="1800" i="1">
                                      <a:effectLst/>
                                      <a:latin typeface="+mj-lt"/>
                                      <a:ea typeface="Calibri" panose="020F0502020204030204" pitchFamily="34" charset="0"/>
                                      <a:cs typeface="Times New Roman" panose="02020603050405020304" pitchFamily="18" charset="0"/>
                                    </a:rPr>
                                  </m:ctrlPr>
                                </m:sSupPr>
                                <m:e>
                                  <m:r>
                                    <a:rPr lang="uk-UA" sz="1800" i="1">
                                      <a:effectLst/>
                                      <a:latin typeface="+mj-lt"/>
                                      <a:ea typeface="Calibri" panose="020F0502020204030204" pitchFamily="34" charset="0"/>
                                      <a:cs typeface="Times New Roman" panose="02020603050405020304" pitchFamily="18" charset="0"/>
                                    </a:rPr>
                                    <m:t>𝜎</m:t>
                                  </m:r>
                                </m:e>
                                <m:sup>
                                  <m:r>
                                    <a:rPr lang="uk-UA" sz="1800" i="1">
                                      <a:effectLst/>
                                      <a:latin typeface="+mj-lt"/>
                                      <a:ea typeface="Calibri" panose="020F0502020204030204" pitchFamily="34" charset="0"/>
                                      <a:cs typeface="Times New Roman" panose="02020603050405020304" pitchFamily="18" charset="0"/>
                                    </a:rPr>
                                    <m:t>2</m:t>
                                  </m:r>
                                </m:sup>
                              </m:sSup>
                            </m:num>
                            <m:den>
                              <m:sSup>
                                <m:sSupPr>
                                  <m:ctrlPr>
                                    <a:rPr lang="en-GB" sz="1800" i="1">
                                      <a:effectLst/>
                                      <a:latin typeface="+mj-lt"/>
                                      <a:ea typeface="Calibri" panose="020F0502020204030204" pitchFamily="34" charset="0"/>
                                      <a:cs typeface="Times New Roman" panose="02020603050405020304" pitchFamily="18" charset="0"/>
                                    </a:rPr>
                                  </m:ctrlPr>
                                </m:sSupPr>
                                <m:e>
                                  <m:r>
                                    <a:rPr lang="uk-UA" sz="1800" i="1">
                                      <a:effectLst/>
                                      <a:latin typeface="+mj-lt"/>
                                      <a:ea typeface="Calibri" panose="020F0502020204030204" pitchFamily="34" charset="0"/>
                                      <a:cs typeface="Times New Roman" panose="02020603050405020304" pitchFamily="18" charset="0"/>
                                    </a:rPr>
                                    <m:t>𝜀</m:t>
                                  </m:r>
                                </m:e>
                                <m:sup>
                                  <m:r>
                                    <a:rPr lang="uk-UA" sz="1800" i="1">
                                      <a:effectLst/>
                                      <a:latin typeface="+mj-lt"/>
                                      <a:ea typeface="Calibri" panose="020F0502020204030204" pitchFamily="34" charset="0"/>
                                      <a:cs typeface="Times New Roman" panose="02020603050405020304" pitchFamily="18" charset="0"/>
                                    </a:rPr>
                                    <m:t>2</m:t>
                                  </m:r>
                                </m:sup>
                              </m:sSup>
                              <m:d>
                                <m:dPr>
                                  <m:ctrlPr>
                                    <a:rPr lang="en-GB" sz="1800" i="1">
                                      <a:effectLst/>
                                      <a:latin typeface="+mj-lt"/>
                                      <a:ea typeface="Calibri" panose="020F0502020204030204" pitchFamily="34" charset="0"/>
                                      <a:cs typeface="Times New Roman" panose="02020603050405020304" pitchFamily="18" charset="0"/>
                                    </a:rPr>
                                  </m:ctrlPr>
                                </m:dPr>
                                <m:e>
                                  <m:r>
                                    <a:rPr lang="uk-UA" sz="1800" i="1">
                                      <a:effectLst/>
                                      <a:latin typeface="+mj-lt"/>
                                      <a:ea typeface="Calibri" panose="020F0502020204030204" pitchFamily="34" charset="0"/>
                                      <a:cs typeface="Times New Roman" panose="02020603050405020304" pitchFamily="18" charset="0"/>
                                    </a:rPr>
                                    <m:t>1−</m:t>
                                  </m:r>
                                  <m:r>
                                    <a:rPr lang="uk-UA" sz="1800" i="1">
                                      <a:effectLst/>
                                      <a:latin typeface="+mj-lt"/>
                                      <a:ea typeface="Calibri" panose="020F0502020204030204" pitchFamily="34" charset="0"/>
                                      <a:cs typeface="Times New Roman" panose="02020603050405020304" pitchFamily="18" charset="0"/>
                                    </a:rPr>
                                    <m:t>𝛽</m:t>
                                  </m:r>
                                </m:e>
                              </m:d>
                            </m:den>
                          </m:f>
                          <m:r>
                            <a:rPr lang="uk-UA" sz="1800" i="1">
                              <a:effectLst/>
                              <a:latin typeface="+mj-lt"/>
                              <a:ea typeface="Times New Roman" panose="02020603050405020304" pitchFamily="18" charset="0"/>
                              <a:cs typeface="Times New Roman" panose="02020603050405020304" pitchFamily="18" charset="0"/>
                            </a:rPr>
                            <m:t>,</m:t>
                          </m:r>
                          <m:r>
                            <a:rPr lang="uk-UA" sz="1800" b="0" i="1" smtClean="0">
                              <a:effectLst/>
                              <a:latin typeface="+mj-lt"/>
                              <a:ea typeface="Times New Roman" panose="02020603050405020304" pitchFamily="18" charset="0"/>
                              <a:cs typeface="Times New Roman" panose="02020603050405020304" pitchFamily="18" charset="0"/>
                            </a:rPr>
                            <m:t>  </m:t>
                          </m:r>
                          <m:d>
                            <m:dPr>
                              <m:ctrlPr>
                                <a:rPr lang="en-GB" sz="1800" i="1">
                                  <a:effectLst/>
                                  <a:latin typeface="+mj-lt"/>
                                  <a:ea typeface="Times New Roman" panose="02020603050405020304" pitchFamily="18" charset="0"/>
                                  <a:cs typeface="Times New Roman" panose="02020603050405020304" pitchFamily="18" charset="0"/>
                                </a:rPr>
                              </m:ctrlPr>
                            </m:dPr>
                            <m:e>
                              <m:r>
                                <a:rPr lang="uk-UA" sz="1800" i="1">
                                  <a:effectLst/>
                                  <a:latin typeface="+mj-lt"/>
                                  <a:ea typeface="Times New Roman" panose="02020603050405020304" pitchFamily="18" charset="0"/>
                                  <a:cs typeface="Times New Roman" panose="02020603050405020304" pitchFamily="18" charset="0"/>
                                </a:rPr>
                                <m:t>4.1</m:t>
                              </m:r>
                            </m:e>
                          </m:d>
                        </m:e>
                      </m:eqArr>
                    </m:oMath>
                  </m:oMathPara>
                </a14:m>
                <a:endParaRPr lang="en-GB" sz="1800" dirty="0">
                  <a:effectLst/>
                  <a:latin typeface="+mj-lt"/>
                  <a:ea typeface="Calibri" panose="020F0502020204030204" pitchFamily="34" charset="0"/>
                  <a:cs typeface="Times New Roman" panose="02020603050405020304" pitchFamily="18" charset="0"/>
                </a:endParaRPr>
              </a:p>
              <a:p>
                <a:pPr indent="450215" algn="just">
                  <a:lnSpc>
                    <a:spcPct val="150000"/>
                  </a:lnSpc>
                </a:pPr>
                <a:r>
                  <a:rPr lang="uk-UA" sz="1800" dirty="0">
                    <a:effectLst/>
                    <a:latin typeface="+mj-lt"/>
                    <a:ea typeface="Times New Roman" panose="02020603050405020304" pitchFamily="18" charset="0"/>
                    <a:cs typeface="Times New Roman" panose="02020603050405020304" pitchFamily="18" charset="0"/>
                  </a:rPr>
                  <a:t>де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𝜎</m:t>
                    </m:r>
                  </m:oMath>
                </a14:m>
                <a:r>
                  <a:rPr lang="uk-UA" sz="1800" dirty="0">
                    <a:effectLst/>
                    <a:latin typeface="+mj-lt"/>
                    <a:ea typeface="Times New Roman" panose="02020603050405020304" pitchFamily="18" charset="0"/>
                    <a:cs typeface="Times New Roman" panose="02020603050405020304" pitchFamily="18" charset="0"/>
                  </a:rPr>
                  <a:t> – середньоквадратичне відхилення величини, що спостерігається;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𝜀</m:t>
                    </m:r>
                  </m:oMath>
                </a14:m>
                <a:r>
                  <a:rPr lang="uk-UA" sz="1800" dirty="0">
                    <a:effectLst/>
                    <a:latin typeface="+mj-lt"/>
                    <a:ea typeface="Times New Roman" panose="02020603050405020304" pitchFamily="18" charset="0"/>
                    <a:cs typeface="Times New Roman" panose="02020603050405020304" pitchFamily="18" charset="0"/>
                  </a:rPr>
                  <a:t> – точність, або бажане середньоквадратичне відхилення;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𝛽</m:t>
                    </m:r>
                  </m:oMath>
                </a14:m>
                <a:r>
                  <a:rPr lang="uk-UA" sz="1800" dirty="0">
                    <a:effectLst/>
                    <a:latin typeface="+mj-lt"/>
                    <a:ea typeface="Times New Roman" panose="02020603050405020304" pitchFamily="18" charset="0"/>
                    <a:cs typeface="Times New Roman" panose="02020603050405020304" pitchFamily="18" charset="0"/>
                  </a:rPr>
                  <a:t> – довірча ймовірність оцінювання.</a:t>
                </a:r>
                <a:endParaRPr lang="en-GB" sz="1800" dirty="0">
                  <a:effectLst/>
                  <a:latin typeface="+mj-lt"/>
                  <a:ea typeface="Calibri" panose="020F0502020204030204" pitchFamily="34" charset="0"/>
                  <a:cs typeface="Times New Roman" panose="02020603050405020304" pitchFamily="18" charset="0"/>
                </a:endParaRPr>
              </a:p>
              <a:p>
                <a:pPr indent="450215" algn="just">
                  <a:lnSpc>
                    <a:spcPct val="150000"/>
                  </a:lnSpc>
                </a:pPr>
                <a:r>
                  <a:rPr lang="uk-UA" sz="1800" dirty="0">
                    <a:effectLst/>
                    <a:latin typeface="+mj-lt"/>
                    <a:ea typeface="Calibri" panose="020F0502020204030204" pitchFamily="34" charset="0"/>
                    <a:cs typeface="Times New Roman" panose="02020603050405020304" pitchFamily="18" charset="0"/>
                  </a:rPr>
                  <a:t>Для імітаційного моделювання зазвичай використовують значення довірчої ймовірності не менше </a:t>
                </a:r>
                <a14:m>
                  <m:oMath xmlns:m="http://schemas.openxmlformats.org/officeDocument/2006/math">
                    <m:r>
                      <a:rPr lang="uk-UA" sz="1800" i="1">
                        <a:effectLst/>
                        <a:latin typeface="+mj-lt"/>
                        <a:ea typeface="Times New Roman" panose="02020603050405020304" pitchFamily="18" charset="0"/>
                        <a:cs typeface="Times New Roman" panose="02020603050405020304" pitchFamily="18" charset="0"/>
                      </a:rPr>
                      <m:t>0.9</m:t>
                    </m:r>
                  </m:oMath>
                </a14:m>
                <a:r>
                  <a:rPr lang="uk-UA" sz="1800" dirty="0">
                    <a:effectLst/>
                    <a:latin typeface="+mj-lt"/>
                    <a:ea typeface="Times New Roman" panose="02020603050405020304" pitchFamily="18" charset="0"/>
                    <a:cs typeface="Times New Roman" panose="02020603050405020304" pitchFamily="18" charset="0"/>
                  </a:rPr>
                  <a:t> [2]</a:t>
                </a:r>
                <a:r>
                  <a:rPr lang="uk-UA" sz="1800" dirty="0">
                    <a:effectLst/>
                    <a:latin typeface="+mj-lt"/>
                    <a:ea typeface="Calibri" panose="020F0502020204030204" pitchFamily="34" charset="0"/>
                    <a:cs typeface="Times New Roman" panose="02020603050405020304" pitchFamily="18" charset="0"/>
                  </a:rPr>
                  <a:t>. У більшості випадків приймається значення </a:t>
                </a:r>
                <a14:m>
                  <m:oMath xmlns:m="http://schemas.openxmlformats.org/officeDocument/2006/math">
                    <m:r>
                      <a:rPr lang="uk-UA" sz="1800" i="1">
                        <a:effectLst/>
                        <a:latin typeface="+mj-lt"/>
                        <a:ea typeface="Times New Roman" panose="02020603050405020304" pitchFamily="18" charset="0"/>
                        <a:cs typeface="Times New Roman" panose="02020603050405020304" pitchFamily="18" charset="0"/>
                      </a:rPr>
                      <m:t>𝛽</m:t>
                    </m:r>
                    <m:r>
                      <a:rPr lang="uk-UA" sz="1800" i="1">
                        <a:effectLst/>
                        <a:latin typeface="+mj-lt"/>
                        <a:ea typeface="Times New Roman" panose="02020603050405020304" pitchFamily="18" charset="0"/>
                        <a:cs typeface="Times New Roman" panose="02020603050405020304" pitchFamily="18" charset="0"/>
                      </a:rPr>
                      <m:t>=0.95</m:t>
                    </m:r>
                  </m:oMath>
                </a14:m>
                <a:r>
                  <a:rPr lang="uk-UA" sz="1800" dirty="0">
                    <a:effectLst/>
                    <a:latin typeface="+mj-lt"/>
                    <a:ea typeface="Calibri" panose="020F0502020204030204" pitchFamily="34" charset="0"/>
                    <a:cs typeface="Times New Roman" panose="02020603050405020304" pitchFamily="18" charset="0"/>
                  </a:rPr>
                  <a:t>. У такому разі формула </a:t>
                </a:r>
                <a14:m>
                  <m:oMath xmlns:m="http://schemas.openxmlformats.org/officeDocument/2006/math">
                    <m:d>
                      <m:dPr>
                        <m:ctrlPr>
                          <a:rPr lang="en-GB" sz="1800" i="1">
                            <a:effectLst/>
                            <a:latin typeface="+mj-lt"/>
                            <a:ea typeface="Calibri" panose="020F0502020204030204" pitchFamily="34" charset="0"/>
                            <a:cs typeface="Times New Roman" panose="02020603050405020304" pitchFamily="18" charset="0"/>
                          </a:rPr>
                        </m:ctrlPr>
                      </m:dPr>
                      <m:e>
                        <m:r>
                          <a:rPr lang="uk-UA" sz="1800" i="1">
                            <a:effectLst/>
                            <a:latin typeface="+mj-lt"/>
                            <a:ea typeface="Calibri" panose="020F0502020204030204" pitchFamily="34" charset="0"/>
                            <a:cs typeface="Times New Roman" panose="02020603050405020304" pitchFamily="18" charset="0"/>
                          </a:rPr>
                          <m:t>4.1</m:t>
                        </m:r>
                      </m:e>
                    </m:d>
                  </m:oMath>
                </a14:m>
                <a:r>
                  <a:rPr lang="uk-UA" sz="1800" dirty="0">
                    <a:effectLst/>
                    <a:latin typeface="+mj-lt"/>
                    <a:ea typeface="Calibri" panose="020F0502020204030204" pitchFamily="34" charset="0"/>
                    <a:cs typeface="Times New Roman" panose="02020603050405020304" pitchFamily="18" charset="0"/>
                  </a:rPr>
                  <a:t> набуває вигляду:</a:t>
                </a:r>
                <a:endParaRPr lang="en-GB" sz="1800" dirty="0">
                  <a:effectLst/>
                  <a:latin typeface="+mj-lt"/>
                  <a:ea typeface="Calibri" panose="020F0502020204030204" pitchFamily="34" charset="0"/>
                  <a:cs typeface="Times New Roman" panose="02020603050405020304" pitchFamily="18" charset="0"/>
                </a:endParaRPr>
              </a:p>
              <a:p>
                <a:pPr indent="450215" algn="just">
                  <a:lnSpc>
                    <a:spcPct val="150000"/>
                  </a:lnSpc>
                </a:pPr>
                <a14:m>
                  <m:oMathPara xmlns:m="http://schemas.openxmlformats.org/officeDocument/2006/math">
                    <m:oMathParaPr>
                      <m:jc m:val="centerGroup"/>
                    </m:oMathParaPr>
                    <m:oMath xmlns:m="http://schemas.openxmlformats.org/officeDocument/2006/math">
                      <m:eqArr>
                        <m:eqArrPr>
                          <m:ctrlPr>
                            <a:rPr lang="en-GB" sz="1800" i="1">
                              <a:effectLst/>
                              <a:latin typeface="+mj-lt"/>
                              <a:ea typeface="Times New Roman" panose="02020603050405020304" pitchFamily="18" charset="0"/>
                              <a:cs typeface="Times New Roman" panose="02020603050405020304" pitchFamily="18" charset="0"/>
                            </a:rPr>
                          </m:ctrlPr>
                        </m:eqArrPr>
                        <m:e>
                          <m:r>
                            <a:rPr lang="uk-UA" sz="1800" i="1">
                              <a:effectLst/>
                              <a:latin typeface="+mj-lt"/>
                              <a:ea typeface="Calibri" panose="020F0502020204030204" pitchFamily="34" charset="0"/>
                              <a:cs typeface="Times New Roman" panose="02020603050405020304" pitchFamily="18" charset="0"/>
                            </a:rPr>
                            <m:t>𝑝</m:t>
                          </m:r>
                          <m:r>
                            <a:rPr lang="uk-UA" sz="1800" i="1">
                              <a:effectLst/>
                              <a:latin typeface="+mj-lt"/>
                              <a:ea typeface="Calibri" panose="020F0502020204030204" pitchFamily="34" charset="0"/>
                              <a:cs typeface="Times New Roman" panose="02020603050405020304" pitchFamily="18" charset="0"/>
                            </a:rPr>
                            <m:t>=20</m:t>
                          </m:r>
                          <m:f>
                            <m:fPr>
                              <m:ctrlPr>
                                <a:rPr lang="en-GB" sz="1800" i="1">
                                  <a:effectLst/>
                                  <a:latin typeface="+mj-lt"/>
                                  <a:ea typeface="Calibri" panose="020F0502020204030204" pitchFamily="34" charset="0"/>
                                  <a:cs typeface="Times New Roman" panose="02020603050405020304" pitchFamily="18" charset="0"/>
                                </a:rPr>
                              </m:ctrlPr>
                            </m:fPr>
                            <m:num>
                              <m:sSup>
                                <m:sSupPr>
                                  <m:ctrlPr>
                                    <a:rPr lang="en-GB" sz="1800" i="1">
                                      <a:effectLst/>
                                      <a:latin typeface="+mj-lt"/>
                                      <a:ea typeface="Calibri" panose="020F0502020204030204" pitchFamily="34" charset="0"/>
                                      <a:cs typeface="Times New Roman" panose="02020603050405020304" pitchFamily="18" charset="0"/>
                                    </a:rPr>
                                  </m:ctrlPr>
                                </m:sSupPr>
                                <m:e>
                                  <m:r>
                                    <a:rPr lang="uk-UA" sz="1800" i="1">
                                      <a:effectLst/>
                                      <a:latin typeface="+mj-lt"/>
                                      <a:ea typeface="Calibri" panose="020F0502020204030204" pitchFamily="34" charset="0"/>
                                      <a:cs typeface="Times New Roman" panose="02020603050405020304" pitchFamily="18" charset="0"/>
                                    </a:rPr>
                                    <m:t>𝜎</m:t>
                                  </m:r>
                                </m:e>
                                <m:sup>
                                  <m:r>
                                    <a:rPr lang="uk-UA" sz="1800" i="1">
                                      <a:effectLst/>
                                      <a:latin typeface="+mj-lt"/>
                                      <a:ea typeface="Calibri" panose="020F0502020204030204" pitchFamily="34" charset="0"/>
                                      <a:cs typeface="Times New Roman" panose="02020603050405020304" pitchFamily="18" charset="0"/>
                                    </a:rPr>
                                    <m:t>2</m:t>
                                  </m:r>
                                </m:sup>
                              </m:sSup>
                            </m:num>
                            <m:den>
                              <m:sSup>
                                <m:sSupPr>
                                  <m:ctrlPr>
                                    <a:rPr lang="en-GB" sz="1800" i="1">
                                      <a:effectLst/>
                                      <a:latin typeface="+mj-lt"/>
                                      <a:ea typeface="Calibri" panose="020F0502020204030204" pitchFamily="34" charset="0"/>
                                      <a:cs typeface="Times New Roman" panose="02020603050405020304" pitchFamily="18" charset="0"/>
                                    </a:rPr>
                                  </m:ctrlPr>
                                </m:sSupPr>
                                <m:e>
                                  <m:r>
                                    <a:rPr lang="uk-UA" sz="1800" i="1">
                                      <a:effectLst/>
                                      <a:latin typeface="+mj-lt"/>
                                      <a:ea typeface="Calibri" panose="020F0502020204030204" pitchFamily="34" charset="0"/>
                                      <a:cs typeface="Times New Roman" panose="02020603050405020304" pitchFamily="18" charset="0"/>
                                    </a:rPr>
                                    <m:t>𝜀</m:t>
                                  </m:r>
                                </m:e>
                                <m:sup>
                                  <m:r>
                                    <a:rPr lang="uk-UA" sz="1800" i="1">
                                      <a:effectLst/>
                                      <a:latin typeface="+mj-lt"/>
                                      <a:ea typeface="Calibri" panose="020F0502020204030204" pitchFamily="34" charset="0"/>
                                      <a:cs typeface="Times New Roman" panose="02020603050405020304" pitchFamily="18" charset="0"/>
                                    </a:rPr>
                                    <m:t>2</m:t>
                                  </m:r>
                                </m:sup>
                              </m:sSup>
                            </m:den>
                          </m:f>
                          <m:r>
                            <a:rPr lang="uk-UA" sz="1800" i="1">
                              <a:effectLst/>
                              <a:latin typeface="+mj-lt"/>
                              <a:ea typeface="Times New Roman" panose="02020603050405020304" pitchFamily="18" charset="0"/>
                              <a:cs typeface="Times New Roman" panose="02020603050405020304" pitchFamily="18" charset="0"/>
                            </a:rPr>
                            <m:t>.</m:t>
                          </m:r>
                          <m:r>
                            <a:rPr lang="uk-UA" sz="1800" b="0" i="1" smtClean="0">
                              <a:effectLst/>
                              <a:latin typeface="+mj-lt"/>
                              <a:ea typeface="Times New Roman" panose="02020603050405020304" pitchFamily="18" charset="0"/>
                              <a:cs typeface="Times New Roman" panose="02020603050405020304" pitchFamily="18" charset="0"/>
                            </a:rPr>
                            <m:t>          </m:t>
                          </m:r>
                          <m:d>
                            <m:dPr>
                              <m:ctrlPr>
                                <a:rPr lang="en-GB" sz="1800" i="1">
                                  <a:effectLst/>
                                  <a:latin typeface="+mj-lt"/>
                                  <a:ea typeface="Times New Roman" panose="02020603050405020304" pitchFamily="18" charset="0"/>
                                  <a:cs typeface="Times New Roman" panose="02020603050405020304" pitchFamily="18" charset="0"/>
                                </a:rPr>
                              </m:ctrlPr>
                            </m:dPr>
                            <m:e>
                              <m:r>
                                <a:rPr lang="uk-UA" sz="1800" i="1">
                                  <a:effectLst/>
                                  <a:latin typeface="+mj-lt"/>
                                  <a:ea typeface="Times New Roman" panose="02020603050405020304" pitchFamily="18" charset="0"/>
                                  <a:cs typeface="Times New Roman" panose="02020603050405020304" pitchFamily="18" charset="0"/>
                                </a:rPr>
                                <m:t>4.2</m:t>
                              </m:r>
                            </m:e>
                          </m:d>
                        </m:e>
                      </m:eqArr>
                    </m:oMath>
                  </m:oMathPara>
                </a14:m>
                <a:endParaRPr lang="en-GB" sz="1800" dirty="0">
                  <a:effectLst/>
                  <a:latin typeface="+mj-lt"/>
                  <a:ea typeface="Calibri" panose="020F0502020204030204" pitchFamily="34" charset="0"/>
                  <a:cs typeface="Times New Roman" panose="02020603050405020304" pitchFamily="18" charset="0"/>
                </a:endParaRPr>
              </a:p>
              <a:p>
                <a:pPr indent="450215" algn="just">
                  <a:lnSpc>
                    <a:spcPct val="150000"/>
                  </a:lnSpc>
                </a:pPr>
                <a:r>
                  <a:rPr lang="uk-UA" sz="1800" dirty="0">
                    <a:effectLst/>
                    <a:latin typeface="+mj-lt"/>
                    <a:ea typeface="Times New Roman" panose="02020603050405020304" pitchFamily="18" charset="0"/>
                    <a:cs typeface="Times New Roman" panose="02020603050405020304" pitchFamily="18" charset="0"/>
                  </a:rPr>
                  <a:t>Оскільки після моменту часу </a:t>
                </a:r>
                <a14:m>
                  <m:oMath xmlns:m="http://schemas.openxmlformats.org/officeDocument/2006/math">
                    <m:sSub>
                      <m:sSubPr>
                        <m:ctrlPr>
                          <a:rPr lang="en-GB" sz="1800" i="1">
                            <a:effectLst/>
                            <a:latin typeface="+mj-lt"/>
                            <a:ea typeface="Times New Roman" panose="02020603050405020304" pitchFamily="18" charset="0"/>
                            <a:cs typeface="Times New Roman" panose="02020603050405020304" pitchFamily="18" charset="0"/>
                          </a:rPr>
                        </m:ctrlPr>
                      </m:sSubPr>
                      <m:e>
                        <m:r>
                          <a:rPr lang="uk-UA" sz="1800" i="1">
                            <a:effectLst/>
                            <a:latin typeface="+mj-lt"/>
                            <a:ea typeface="Times New Roman" panose="02020603050405020304" pitchFamily="18" charset="0"/>
                            <a:cs typeface="Times New Roman" panose="02020603050405020304" pitchFamily="18" charset="0"/>
                          </a:rPr>
                          <m:t>𝑇</m:t>
                        </m:r>
                      </m:e>
                      <m:sub>
                        <m:r>
                          <a:rPr lang="uk-UA" sz="1800" i="1">
                            <a:effectLst/>
                            <a:latin typeface="+mj-lt"/>
                            <a:ea typeface="Times New Roman" panose="02020603050405020304" pitchFamily="18" charset="0"/>
                            <a:cs typeface="Times New Roman" panose="02020603050405020304" pitchFamily="18" charset="0"/>
                          </a:rPr>
                          <m:t>перехідний</m:t>
                        </m:r>
                      </m:sub>
                    </m:sSub>
                  </m:oMath>
                </a14:m>
                <a:r>
                  <a:rPr lang="uk-UA" sz="1800" dirty="0">
                    <a:effectLst/>
                    <a:latin typeface="+mj-lt"/>
                    <a:ea typeface="Times New Roman" panose="02020603050405020304" pitchFamily="18" charset="0"/>
                    <a:cs typeface="Times New Roman" panose="02020603050405020304" pitchFamily="18" charset="0"/>
                  </a:rPr>
                  <a:t> відгуки на графіках зійшлися до константних значень, то достатньо, що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𝜎</m:t>
                    </m:r>
                    <m:r>
                      <a:rPr lang="uk-UA" sz="1800" i="1">
                        <a:effectLst/>
                        <a:latin typeface="+mj-lt"/>
                        <a:ea typeface="Calibri" panose="020F0502020204030204" pitchFamily="34" charset="0"/>
                        <a:cs typeface="Times New Roman" panose="02020603050405020304" pitchFamily="18" charset="0"/>
                      </a:rPr>
                      <m:t>=</m:t>
                    </m:r>
                    <m:r>
                      <a:rPr lang="uk-UA" sz="1800" i="1">
                        <a:effectLst/>
                        <a:latin typeface="+mj-lt"/>
                        <a:ea typeface="Calibri" panose="020F0502020204030204" pitchFamily="34" charset="0"/>
                        <a:cs typeface="Times New Roman" panose="02020603050405020304" pitchFamily="18" charset="0"/>
                      </a:rPr>
                      <m:t>𝜀</m:t>
                    </m:r>
                  </m:oMath>
                </a14:m>
                <a:r>
                  <a:rPr lang="uk-UA" sz="1800" dirty="0">
                    <a:effectLst/>
                    <a:latin typeface="+mj-lt"/>
                    <a:ea typeface="Times New Roman" panose="02020603050405020304" pitchFamily="18" charset="0"/>
                    <a:cs typeface="Times New Roman" panose="02020603050405020304" pitchFamily="18" charset="0"/>
                  </a:rPr>
                  <a:t>. Звідки слідує, що за вимоги точності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𝜎</m:t>
                    </m:r>
                    <m:r>
                      <a:rPr lang="uk-UA" sz="1800" i="1">
                        <a:effectLst/>
                        <a:latin typeface="+mj-lt"/>
                        <a:ea typeface="Calibri" panose="020F0502020204030204" pitchFamily="34" charset="0"/>
                        <a:cs typeface="Times New Roman" panose="02020603050405020304" pitchFamily="18" charset="0"/>
                      </a:rPr>
                      <m:t>=</m:t>
                    </m:r>
                    <m:r>
                      <a:rPr lang="uk-UA" sz="1800" i="1">
                        <a:effectLst/>
                        <a:latin typeface="+mj-lt"/>
                        <a:ea typeface="Calibri" panose="020F0502020204030204" pitchFamily="34" charset="0"/>
                        <a:cs typeface="Times New Roman" panose="02020603050405020304" pitchFamily="18" charset="0"/>
                      </a:rPr>
                      <m:t>𝜀</m:t>
                    </m:r>
                  </m:oMath>
                </a14:m>
                <a:r>
                  <a:rPr lang="uk-UA" sz="1800" dirty="0">
                    <a:effectLst/>
                    <a:latin typeface="+mj-lt"/>
                    <a:ea typeface="Times New Roman" panose="02020603050405020304" pitchFamily="18" charset="0"/>
                    <a:cs typeface="Times New Roman" panose="02020603050405020304" pitchFamily="18" charset="0"/>
                  </a:rPr>
                  <a:t> достатньо 20 повторювань замірів вихідної величини для оцінювання її з точністю </a:t>
                </a:r>
                <a14:m>
                  <m:oMath xmlns:m="http://schemas.openxmlformats.org/officeDocument/2006/math">
                    <m:r>
                      <a:rPr lang="uk-UA" sz="1800" i="1">
                        <a:effectLst/>
                        <a:latin typeface="+mj-lt"/>
                        <a:ea typeface="Calibri" panose="020F0502020204030204" pitchFamily="34" charset="0"/>
                        <a:cs typeface="Times New Roman" panose="02020603050405020304" pitchFamily="18" charset="0"/>
                      </a:rPr>
                      <m:t>𝜎</m:t>
                    </m:r>
                  </m:oMath>
                </a14:m>
                <a:r>
                  <a:rPr lang="uk-UA" sz="1800" dirty="0">
                    <a:effectLst/>
                    <a:latin typeface="+mj-lt"/>
                    <a:ea typeface="Times New Roman" panose="02020603050405020304" pitchFamily="18" charset="0"/>
                    <a:cs typeface="Times New Roman" panose="02020603050405020304" pitchFamily="18" charset="0"/>
                  </a:rPr>
                  <a:t> і довірчою ймовірністю </a:t>
                </a:r>
                <a14:m>
                  <m:oMath xmlns:m="http://schemas.openxmlformats.org/officeDocument/2006/math">
                    <m:r>
                      <a:rPr lang="uk-UA" sz="1800" i="1">
                        <a:effectLst/>
                        <a:latin typeface="+mj-lt"/>
                        <a:ea typeface="Times New Roman" panose="02020603050405020304" pitchFamily="18" charset="0"/>
                        <a:cs typeface="Times New Roman" panose="02020603050405020304" pitchFamily="18" charset="0"/>
                      </a:rPr>
                      <m:t>𝛽</m:t>
                    </m:r>
                    <m:r>
                      <a:rPr lang="uk-UA" sz="1800" i="1">
                        <a:effectLst/>
                        <a:latin typeface="+mj-lt"/>
                        <a:ea typeface="Times New Roman" panose="02020603050405020304" pitchFamily="18" charset="0"/>
                        <a:cs typeface="Times New Roman" panose="02020603050405020304" pitchFamily="18" charset="0"/>
                      </a:rPr>
                      <m:t>=0.95</m:t>
                    </m:r>
                  </m:oMath>
                </a14:m>
                <a:r>
                  <a:rPr lang="uk-UA" sz="1800" dirty="0">
                    <a:effectLst/>
                    <a:latin typeface="+mj-lt"/>
                    <a:ea typeface="Times New Roman" panose="02020603050405020304" pitchFamily="18" charset="0"/>
                    <a:cs typeface="Times New Roman" panose="02020603050405020304" pitchFamily="18" charset="0"/>
                  </a:rPr>
                  <a:t>.</a:t>
                </a:r>
                <a:endParaRPr lang="en-GB" dirty="0">
                  <a:latin typeface="+mj-lt"/>
                </a:endParaRPr>
              </a:p>
            </p:txBody>
          </p:sp>
        </mc:Choice>
        <mc:Fallback>
          <p:sp>
            <p:nvSpPr>
              <p:cNvPr id="4" name="Text Placeholder 3">
                <a:extLst>
                  <a:ext uri="{FF2B5EF4-FFF2-40B4-BE49-F238E27FC236}">
                    <a16:creationId xmlns:a16="http://schemas.microsoft.com/office/drawing/2014/main" id="{D074BE72-C54A-AF23-5C11-617C0F8FC37F}"/>
                  </a:ext>
                </a:extLst>
              </p:cNvPr>
              <p:cNvSpPr>
                <a:spLocks noGrp="1" noRot="1" noChangeAspect="1" noMove="1" noResize="1" noEditPoints="1" noAdjustHandles="1" noChangeArrowheads="1" noChangeShapeType="1" noTextEdit="1"/>
              </p:cNvSpPr>
              <p:nvPr>
                <p:ph type="body" sz="quarter" idx="13"/>
              </p:nvPr>
            </p:nvSpPr>
            <p:spPr>
              <a:xfrm>
                <a:off x="340162" y="1494332"/>
                <a:ext cx="7417217" cy="3130056"/>
              </a:xfrm>
              <a:blipFill>
                <a:blip r:embed="rId3"/>
                <a:stretch>
                  <a:fillRect l="-164" r="-82"/>
                </a:stretch>
              </a:blipFill>
            </p:spPr>
            <p:txBody>
              <a:bodyPr/>
              <a:lstStyle/>
              <a:p>
                <a:r>
                  <a:rPr lang="uk-UA">
                    <a:noFill/>
                  </a:rPr>
                  <a:t> </a:t>
                </a:r>
              </a:p>
            </p:txBody>
          </p:sp>
        </mc:Fallback>
      </mc:AlternateContent>
    </p:spTree>
    <p:extLst>
      <p:ext uri="{BB962C8B-B14F-4D97-AF65-F5344CB8AC3E}">
        <p14:creationId xmlns:p14="http://schemas.microsoft.com/office/powerpoint/2010/main" val="2257717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8AA75-E15B-902D-FB1A-EE86C887477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1E09856-12BF-52D3-57A2-BA8549BF8674}"/>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339AD45C-B55E-92D7-8259-A363369C7DE5}"/>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FEA321B8-FD3B-8C51-9652-A156405B94C6}"/>
              </a:ext>
            </a:extLst>
          </p:cNvPr>
          <p:cNvSpPr>
            <a:spLocks noGrp="1"/>
          </p:cNvSpPr>
          <p:nvPr>
            <p:ph type="body" sz="quarter" idx="13"/>
          </p:nvPr>
        </p:nvSpPr>
        <p:spPr>
          <a:xfrm>
            <a:off x="340162" y="1494332"/>
            <a:ext cx="3519702" cy="3130056"/>
          </a:xfrm>
        </p:spPr>
        <p:txBody>
          <a:bodyPr>
            <a:normAutofit lnSpcReduction="10000"/>
          </a:bodyPr>
          <a:lstStyle/>
          <a:p>
            <a:pPr algn="just"/>
            <a:r>
              <a:rPr lang="uk-UA" sz="2000" dirty="0">
                <a:effectLst/>
                <a:latin typeface="+mj-lt"/>
                <a:ea typeface="Calibri" panose="020F0502020204030204" pitchFamily="34" charset="0"/>
                <a:cs typeface="Times New Roman" panose="02020603050405020304" pitchFamily="18" charset="0"/>
              </a:rPr>
              <a:t>Алгоритм працює наступним чином [4].</a:t>
            </a:r>
            <a:endParaRPr lang="en-GB" sz="2000" dirty="0">
              <a:effectLst/>
              <a:latin typeface="+mj-lt"/>
              <a:ea typeface="Calibri" panose="020F0502020204030204" pitchFamily="34" charset="0"/>
              <a:cs typeface="Times New Roman" panose="02020603050405020304" pitchFamily="18" charset="0"/>
            </a:endParaRPr>
          </a:p>
          <a:p>
            <a:pPr algn="just"/>
            <a:r>
              <a:rPr lang="uk-UA" sz="2000" b="1" dirty="0">
                <a:effectLst/>
                <a:latin typeface="+mj-lt"/>
                <a:ea typeface="Calibri" panose="020F0502020204030204" pitchFamily="34" charset="0"/>
                <a:cs typeface="Times New Roman" panose="02020603050405020304" pitchFamily="18" charset="0"/>
              </a:rPr>
              <a:t>Популяція. </a:t>
            </a:r>
            <a:r>
              <a:rPr lang="uk-UA" sz="2000" dirty="0">
                <a:effectLst/>
                <a:latin typeface="+mj-lt"/>
                <a:ea typeface="Calibri" panose="020F0502020204030204" pitchFamily="34" charset="0"/>
                <a:cs typeface="Times New Roman" panose="02020603050405020304" pitchFamily="18" charset="0"/>
              </a:rPr>
              <a:t>Створюється початкова популяція з випадковими тривалостями фаз у заданому діапазоні [MIN_PHASE_TIME; MAX_PHASE_TIME]. Розмір популяції – POPULATION_SIZE (Додаток Б, Population.java).</a:t>
            </a:r>
            <a:endParaRPr lang="en-GB" sz="2000" dirty="0">
              <a:effectLst/>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CA466F1-7F98-A280-1D6E-B5B125C88DD3}"/>
              </a:ext>
            </a:extLst>
          </p:cNvPr>
          <p:cNvPicPr>
            <a:picLocks noChangeAspect="1"/>
          </p:cNvPicPr>
          <p:nvPr/>
        </p:nvPicPr>
        <p:blipFill>
          <a:blip r:embed="rId3"/>
          <a:stretch>
            <a:fillRect/>
          </a:stretch>
        </p:blipFill>
        <p:spPr>
          <a:xfrm>
            <a:off x="4572000" y="1352222"/>
            <a:ext cx="3401246" cy="3130056"/>
          </a:xfrm>
          <a:prstGeom prst="rect">
            <a:avLst/>
          </a:prstGeom>
        </p:spPr>
      </p:pic>
    </p:spTree>
    <p:extLst>
      <p:ext uri="{BB962C8B-B14F-4D97-AF65-F5344CB8AC3E}">
        <p14:creationId xmlns:p14="http://schemas.microsoft.com/office/powerpoint/2010/main" val="401284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B6FF1-D620-8D99-03BF-F92269080C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DA642E-D35A-A908-4E92-B9A11278B24B}"/>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FAA2E769-1EB0-691D-AD29-724D25BD1C3E}"/>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4D74939B-1FFF-A6B4-D02C-E7BE476AB750}"/>
              </a:ext>
            </a:extLst>
          </p:cNvPr>
          <p:cNvSpPr>
            <a:spLocks noGrp="1"/>
          </p:cNvSpPr>
          <p:nvPr>
            <p:ph type="body" sz="quarter" idx="13"/>
          </p:nvPr>
        </p:nvSpPr>
        <p:spPr>
          <a:xfrm>
            <a:off x="340163" y="1494332"/>
            <a:ext cx="3397500" cy="3130056"/>
          </a:xfrm>
        </p:spPr>
        <p:txBody>
          <a:bodyPr>
            <a:normAutofit fontScale="92500"/>
          </a:bodyPr>
          <a:lstStyle/>
          <a:p>
            <a:pPr algn="just"/>
            <a:r>
              <a:rPr lang="uk-UA" sz="2400" b="1" dirty="0">
                <a:effectLst/>
                <a:latin typeface="+mj-lt"/>
                <a:ea typeface="Calibri" panose="020F0502020204030204" pitchFamily="34" charset="0"/>
                <a:cs typeface="Times New Roman" panose="02020603050405020304" pitchFamily="18" charset="0"/>
              </a:rPr>
              <a:t>Придатність.</a:t>
            </a:r>
            <a:r>
              <a:rPr lang="uk-UA" sz="2400" dirty="0">
                <a:effectLst/>
                <a:latin typeface="+mj-lt"/>
                <a:ea typeface="Calibri" panose="020F0502020204030204" pitchFamily="34" charset="0"/>
                <a:cs typeface="Times New Roman" panose="02020603050405020304" pitchFamily="18" charset="0"/>
              </a:rPr>
              <a:t> Для кожного індивіда обчислюється цільова функція – максимальна середня кількість автомобілів у черзі. Менше значення – краще рішення (Додаток Б, Individual.java, </a:t>
            </a:r>
            <a:r>
              <a:rPr lang="uk-UA" sz="2400" dirty="0" err="1">
                <a:effectLst/>
                <a:latin typeface="+mj-lt"/>
                <a:ea typeface="Calibri" panose="020F0502020204030204" pitchFamily="34" charset="0"/>
                <a:cs typeface="Times New Roman" panose="02020603050405020304" pitchFamily="18" charset="0"/>
              </a:rPr>
              <a:t>evaluateFitness</a:t>
            </a:r>
            <a:r>
              <a:rPr lang="uk-UA" sz="2400" dirty="0">
                <a:effectLst/>
                <a:latin typeface="+mj-lt"/>
                <a:ea typeface="Calibri" panose="020F0502020204030204" pitchFamily="34" charset="0"/>
                <a:cs typeface="Times New Roman" panose="02020603050405020304" pitchFamily="18" charset="0"/>
              </a:rPr>
              <a:t>).</a:t>
            </a:r>
            <a:endParaRPr lang="en-GB" sz="2400" dirty="0">
              <a:effectLst/>
              <a:latin typeface="+mj-lt"/>
              <a:ea typeface="Calibri" panose="020F0502020204030204" pitchFamily="34" charset="0"/>
              <a:cs typeface="Times New Roman" panose="02020603050405020304" pitchFamily="18" charset="0"/>
            </a:endParaRPr>
          </a:p>
        </p:txBody>
      </p:sp>
      <p:pic>
        <p:nvPicPr>
          <p:cNvPr id="6" name="Picture 5" descr="A graph of a graph of a color spectrum&#10;&#10;Description automatically generated with medium confidence">
            <a:extLst>
              <a:ext uri="{FF2B5EF4-FFF2-40B4-BE49-F238E27FC236}">
                <a16:creationId xmlns:a16="http://schemas.microsoft.com/office/drawing/2014/main" id="{1131047E-F765-E9A0-66AD-E2C6B4A94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723" y="1352222"/>
            <a:ext cx="3298663" cy="2923943"/>
          </a:xfrm>
          <a:prstGeom prst="rect">
            <a:avLst/>
          </a:prstGeom>
        </p:spPr>
      </p:pic>
      <p:sp>
        <p:nvSpPr>
          <p:cNvPr id="8" name="TextBox 7">
            <a:extLst>
              <a:ext uri="{FF2B5EF4-FFF2-40B4-BE49-F238E27FC236}">
                <a16:creationId xmlns:a16="http://schemas.microsoft.com/office/drawing/2014/main" id="{73001F09-3E0C-6758-A409-C9B02579E42F}"/>
              </a:ext>
            </a:extLst>
          </p:cNvPr>
          <p:cNvSpPr txBox="1"/>
          <p:nvPr/>
        </p:nvSpPr>
        <p:spPr>
          <a:xfrm>
            <a:off x="4195986" y="4276165"/>
            <a:ext cx="3556055" cy="523220"/>
          </a:xfrm>
          <a:prstGeom prst="rect">
            <a:avLst/>
          </a:prstGeom>
          <a:noFill/>
        </p:spPr>
        <p:txBody>
          <a:bodyPr wrap="square">
            <a:spAutoFit/>
          </a:bodyPr>
          <a:lstStyle/>
          <a:p>
            <a:pPr algn="ctr"/>
            <a:r>
              <a:rPr lang="uk-UA" dirty="0"/>
              <a:t>[3D поверхня значень цільової функції – для обох варіантів співпадають]</a:t>
            </a:r>
          </a:p>
        </p:txBody>
      </p:sp>
    </p:spTree>
    <p:extLst>
      <p:ext uri="{BB962C8B-B14F-4D97-AF65-F5344CB8AC3E}">
        <p14:creationId xmlns:p14="http://schemas.microsoft.com/office/powerpoint/2010/main" val="3042029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09531-F181-8F2D-4F23-014955FA88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225A7F-8192-E06D-4C67-3C89338D8BD6}"/>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D0F173D3-4F5B-C2DC-282C-3BF5A943A372}"/>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D16FF6C3-12A0-8C6B-355A-01E212835845}"/>
              </a:ext>
            </a:extLst>
          </p:cNvPr>
          <p:cNvSpPr>
            <a:spLocks noGrp="1"/>
          </p:cNvSpPr>
          <p:nvPr>
            <p:ph type="body" sz="quarter" idx="13"/>
          </p:nvPr>
        </p:nvSpPr>
        <p:spPr>
          <a:xfrm>
            <a:off x="340162" y="1494332"/>
            <a:ext cx="3035111" cy="3130056"/>
          </a:xfrm>
        </p:spPr>
        <p:txBody>
          <a:bodyPr>
            <a:normAutofit/>
          </a:bodyPr>
          <a:lstStyle/>
          <a:p>
            <a:pPr algn="just"/>
            <a:r>
              <a:rPr lang="uk-UA" sz="2000" b="1" dirty="0">
                <a:effectLst/>
                <a:latin typeface="+mj-lt"/>
                <a:ea typeface="Calibri" panose="020F0502020204030204" pitchFamily="34" charset="0"/>
                <a:cs typeface="Times New Roman" panose="02020603050405020304" pitchFamily="18" charset="0"/>
              </a:rPr>
              <a:t>Відбір.</a:t>
            </a:r>
            <a:r>
              <a:rPr lang="uk-UA" sz="2000" dirty="0">
                <a:effectLst/>
                <a:latin typeface="+mj-lt"/>
                <a:ea typeface="Calibri" panose="020F0502020204030204" pitchFamily="34" charset="0"/>
                <a:cs typeface="Times New Roman" panose="02020603050405020304" pitchFamily="18" charset="0"/>
              </a:rPr>
              <a:t> Використовується турнірний відбір. Випадково обираються TOURNEY_SIZE індивідів, найкращий з яких (з найменшим значенням цільової функції) стає батьком (Додаток Б, Population.java, </a:t>
            </a:r>
            <a:r>
              <a:rPr lang="uk-UA" sz="2000" dirty="0" err="1">
                <a:effectLst/>
                <a:latin typeface="+mj-lt"/>
                <a:ea typeface="Calibri" panose="020F0502020204030204" pitchFamily="34" charset="0"/>
                <a:cs typeface="Times New Roman" panose="02020603050405020304" pitchFamily="18" charset="0"/>
              </a:rPr>
              <a:t>tournamentSelection</a:t>
            </a:r>
            <a:r>
              <a:rPr lang="uk-UA" sz="2000" dirty="0">
                <a:effectLst/>
                <a:latin typeface="+mj-lt"/>
                <a:ea typeface="Calibri" panose="020F0502020204030204" pitchFamily="34" charset="0"/>
                <a:cs typeface="Times New Roman" panose="02020603050405020304" pitchFamily="18" charset="0"/>
              </a:rPr>
              <a:t>).</a:t>
            </a:r>
            <a:endParaRPr lang="en-GB" sz="2000" dirty="0">
              <a:effectLst/>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2E2CC41-6E60-9CA5-5AEB-801696109F73}"/>
              </a:ext>
            </a:extLst>
          </p:cNvPr>
          <p:cNvPicPr>
            <a:picLocks noChangeAspect="1"/>
          </p:cNvPicPr>
          <p:nvPr/>
        </p:nvPicPr>
        <p:blipFill>
          <a:blip r:embed="rId3"/>
          <a:stretch>
            <a:fillRect/>
          </a:stretch>
        </p:blipFill>
        <p:spPr>
          <a:xfrm>
            <a:off x="3680195" y="1494330"/>
            <a:ext cx="4323720" cy="3130055"/>
          </a:xfrm>
          <a:prstGeom prst="rect">
            <a:avLst/>
          </a:prstGeom>
        </p:spPr>
      </p:pic>
    </p:spTree>
    <p:extLst>
      <p:ext uri="{BB962C8B-B14F-4D97-AF65-F5344CB8AC3E}">
        <p14:creationId xmlns:p14="http://schemas.microsoft.com/office/powerpoint/2010/main" val="2722774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34770-E9A4-8A50-5D66-BBCB1138C1B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B053D4B-C81D-6F25-1A59-89DD3CBD0133}"/>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9BE2DD05-816E-A984-A8AD-446F28B403BB}"/>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155CC9D8-3B40-8B51-DF9A-878B4B095A2F}"/>
              </a:ext>
            </a:extLst>
          </p:cNvPr>
          <p:cNvSpPr>
            <a:spLocks noGrp="1"/>
          </p:cNvSpPr>
          <p:nvPr>
            <p:ph type="body" sz="quarter" idx="13"/>
          </p:nvPr>
        </p:nvSpPr>
        <p:spPr>
          <a:xfrm>
            <a:off x="340162" y="1494332"/>
            <a:ext cx="3153099" cy="3130056"/>
          </a:xfrm>
        </p:spPr>
        <p:txBody>
          <a:bodyPr>
            <a:normAutofit/>
          </a:bodyPr>
          <a:lstStyle/>
          <a:p>
            <a:pPr algn="just"/>
            <a:r>
              <a:rPr lang="uk-UA" sz="1800" b="1" dirty="0">
                <a:effectLst/>
                <a:latin typeface="+mj-lt"/>
                <a:ea typeface="Calibri" panose="020F0502020204030204" pitchFamily="34" charset="0"/>
                <a:cs typeface="Times New Roman" panose="02020603050405020304" pitchFamily="18" charset="0"/>
              </a:rPr>
              <a:t>Схрещування.</a:t>
            </a:r>
            <a:r>
              <a:rPr lang="uk-UA" sz="1800" dirty="0">
                <a:effectLst/>
                <a:latin typeface="+mj-lt"/>
                <a:ea typeface="Calibri" panose="020F0502020204030204" pitchFamily="34" charset="0"/>
                <a:cs typeface="Times New Roman" panose="02020603050405020304" pitchFamily="18" charset="0"/>
              </a:rPr>
              <a:t> Два батьки схрещуються, створюючи нащадків. Використовується рівномірне схрещування: кожен ген (тривалість фази) нащадка з ймовірністю CROSSOVER_ALPHA береться від одного з батьків (Додаток Б, Population.java, </a:t>
            </a:r>
            <a:r>
              <a:rPr lang="uk-UA" sz="1800" dirty="0" err="1">
                <a:effectLst/>
                <a:latin typeface="+mj-lt"/>
                <a:ea typeface="Calibri" panose="020F0502020204030204" pitchFamily="34" charset="0"/>
                <a:cs typeface="Times New Roman" panose="02020603050405020304" pitchFamily="18" charset="0"/>
              </a:rPr>
              <a:t>crossover</a:t>
            </a:r>
            <a:r>
              <a:rPr lang="uk-UA" sz="1800" dirty="0">
                <a:effectLst/>
                <a:latin typeface="+mj-lt"/>
                <a:ea typeface="Calibri" panose="020F0502020204030204" pitchFamily="34" charset="0"/>
                <a:cs typeface="Times New Roman" panose="02020603050405020304" pitchFamily="18" charset="0"/>
              </a:rPr>
              <a:t>).</a:t>
            </a:r>
            <a:endParaRPr lang="en-GB" sz="1800" dirty="0">
              <a:effectLst/>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EDB10CE-D087-5743-12C1-8DC9E74BF710}"/>
              </a:ext>
            </a:extLst>
          </p:cNvPr>
          <p:cNvPicPr>
            <a:picLocks noChangeAspect="1"/>
          </p:cNvPicPr>
          <p:nvPr/>
        </p:nvPicPr>
        <p:blipFill>
          <a:blip r:embed="rId3"/>
          <a:stretch>
            <a:fillRect/>
          </a:stretch>
        </p:blipFill>
        <p:spPr>
          <a:xfrm>
            <a:off x="3742390" y="1494332"/>
            <a:ext cx="4199330" cy="3130056"/>
          </a:xfrm>
          <a:prstGeom prst="rect">
            <a:avLst/>
          </a:prstGeom>
        </p:spPr>
      </p:pic>
    </p:spTree>
    <p:extLst>
      <p:ext uri="{BB962C8B-B14F-4D97-AF65-F5344CB8AC3E}">
        <p14:creationId xmlns:p14="http://schemas.microsoft.com/office/powerpoint/2010/main" val="150907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D47A7-CEC2-95DC-A934-BAF103B34F3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73B1DAC-4ED7-2F2E-2396-599986DCC937}"/>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9884283A-875B-9678-8972-1590E0A2D15F}"/>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E43783CB-6EA4-414F-B282-F1CD18BC5EF0}"/>
              </a:ext>
            </a:extLst>
          </p:cNvPr>
          <p:cNvSpPr>
            <a:spLocks noGrp="1"/>
          </p:cNvSpPr>
          <p:nvPr>
            <p:ph type="body" sz="quarter" idx="13"/>
          </p:nvPr>
        </p:nvSpPr>
        <p:spPr>
          <a:xfrm>
            <a:off x="340162" y="1494332"/>
            <a:ext cx="2959263" cy="3130056"/>
          </a:xfrm>
        </p:spPr>
        <p:txBody>
          <a:bodyPr>
            <a:normAutofit fontScale="92500" lnSpcReduction="10000"/>
          </a:bodyPr>
          <a:lstStyle/>
          <a:p>
            <a:pPr algn="just"/>
            <a:r>
              <a:rPr lang="uk-UA" sz="2400" b="1" dirty="0">
                <a:effectLst/>
                <a:latin typeface="+mj-lt"/>
                <a:ea typeface="Calibri" panose="020F0502020204030204" pitchFamily="34" charset="0"/>
                <a:cs typeface="Times New Roman" panose="02020603050405020304" pitchFamily="18" charset="0"/>
              </a:rPr>
              <a:t>Мутація.</a:t>
            </a:r>
            <a:r>
              <a:rPr lang="uk-UA" sz="2400" dirty="0">
                <a:effectLst/>
                <a:latin typeface="+mj-lt"/>
                <a:ea typeface="Calibri" panose="020F0502020204030204" pitchFamily="34" charset="0"/>
                <a:cs typeface="Times New Roman" panose="02020603050405020304" pitchFamily="18" charset="0"/>
              </a:rPr>
              <a:t> Популяція мутує з ймовірністю MUTATION_RATE. Тривалість фази змінюється випадково, дискретно, в межах ±MUTATION_DEV (Додаток Б, Individual.java, </a:t>
            </a:r>
            <a:r>
              <a:rPr lang="uk-UA" sz="2400" dirty="0" err="1">
                <a:effectLst/>
                <a:latin typeface="+mj-lt"/>
                <a:ea typeface="Calibri" panose="020F0502020204030204" pitchFamily="34" charset="0"/>
                <a:cs typeface="Times New Roman" panose="02020603050405020304" pitchFamily="18" charset="0"/>
              </a:rPr>
              <a:t>mutate</a:t>
            </a:r>
            <a:r>
              <a:rPr lang="uk-UA" sz="2400" dirty="0">
                <a:effectLst/>
                <a:latin typeface="+mj-lt"/>
                <a:ea typeface="Calibri" panose="020F0502020204030204" pitchFamily="34" charset="0"/>
                <a:cs typeface="Times New Roman" panose="02020603050405020304" pitchFamily="18" charset="0"/>
              </a:rPr>
              <a:t>).</a:t>
            </a:r>
            <a:endParaRPr lang="en-GB" sz="2400" dirty="0">
              <a:effectLst/>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6408520-0942-1E84-68C6-00D3E486A980}"/>
              </a:ext>
            </a:extLst>
          </p:cNvPr>
          <p:cNvPicPr>
            <a:picLocks noChangeAspect="1"/>
          </p:cNvPicPr>
          <p:nvPr/>
        </p:nvPicPr>
        <p:blipFill>
          <a:blip r:embed="rId3"/>
          <a:stretch>
            <a:fillRect/>
          </a:stretch>
        </p:blipFill>
        <p:spPr>
          <a:xfrm>
            <a:off x="3664933" y="1766361"/>
            <a:ext cx="4354244" cy="1973792"/>
          </a:xfrm>
          <a:prstGeom prst="rect">
            <a:avLst/>
          </a:prstGeom>
        </p:spPr>
      </p:pic>
    </p:spTree>
    <p:extLst>
      <p:ext uri="{BB962C8B-B14F-4D97-AF65-F5344CB8AC3E}">
        <p14:creationId xmlns:p14="http://schemas.microsoft.com/office/powerpoint/2010/main" val="88352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E02F-350F-3C80-615D-D905B80801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6E2106-E9DC-F60A-4797-B2A858C13E9F}"/>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4B43E27A-B139-74F5-DCC0-E0C08CC10A8B}"/>
              </a:ext>
            </a:extLst>
          </p:cNvPr>
          <p:cNvSpPr>
            <a:spLocks noGrp="1"/>
          </p:cNvSpPr>
          <p:nvPr>
            <p:ph type="body" sz="quarter" idx="12"/>
          </p:nvPr>
        </p:nvSpPr>
        <p:spPr/>
        <p:txBody>
          <a:bodyPr/>
          <a:lstStyle/>
          <a:p>
            <a:r>
              <a:rPr lang="ru-RU" dirty="0" err="1"/>
              <a:t>Опис</a:t>
            </a:r>
            <a:r>
              <a:rPr lang="ru-RU" dirty="0"/>
              <a:t> </a:t>
            </a:r>
            <a:r>
              <a:rPr lang="ru-RU" dirty="0" err="1"/>
              <a:t>процесу</a:t>
            </a:r>
            <a:endParaRPr lang="en-GB" dirty="0"/>
          </a:p>
        </p:txBody>
      </p:sp>
      <p:sp>
        <p:nvSpPr>
          <p:cNvPr id="4" name="Text Placeholder 3">
            <a:extLst>
              <a:ext uri="{FF2B5EF4-FFF2-40B4-BE49-F238E27FC236}">
                <a16:creationId xmlns:a16="http://schemas.microsoft.com/office/drawing/2014/main" id="{1BD4F0D4-4DF8-3710-EE82-46FABCD5DE98}"/>
              </a:ext>
            </a:extLst>
          </p:cNvPr>
          <p:cNvSpPr>
            <a:spLocks noGrp="1"/>
          </p:cNvSpPr>
          <p:nvPr>
            <p:ph type="body" sz="quarter" idx="13"/>
          </p:nvPr>
        </p:nvSpPr>
        <p:spPr>
          <a:xfrm>
            <a:off x="340162" y="1494332"/>
            <a:ext cx="7417217" cy="3130056"/>
          </a:xfrm>
        </p:spPr>
        <p:txBody>
          <a:bodyPr>
            <a:normAutofit fontScale="92500"/>
          </a:bodyPr>
          <a:lstStyle/>
          <a:p>
            <a:pPr algn="just">
              <a:lnSpc>
                <a:spcPct val="150000"/>
              </a:lnSpc>
            </a:pPr>
            <a:r>
              <a:rPr lang="uk-UA" sz="900" dirty="0">
                <a:effectLst/>
                <a:latin typeface="+mj-lt"/>
                <a:ea typeface="Calibri" panose="020F0502020204030204" pitchFamily="34" charset="0"/>
                <a:cs typeface="Times New Roman" panose="02020603050405020304" pitchFamily="18" charset="0"/>
              </a:rPr>
              <a:t>Система керованого перехрестя функціонує наступним чином:</a:t>
            </a:r>
            <a:endParaRPr lang="en-GB" sz="9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900" dirty="0">
                <a:effectLst/>
                <a:latin typeface="+mj-lt"/>
                <a:ea typeface="Calibri" panose="020F0502020204030204" pitchFamily="34" charset="0"/>
                <a:cs typeface="Times New Roman" panose="02020603050405020304" pitchFamily="18" charset="0"/>
              </a:rPr>
              <a:t>Автомобілі з кожного з чотирьох напрямків прибувають на перехрестя з певною інтенсивністю. Ці інтенсивності можуть бути різними для кожного напрямку.</a:t>
            </a:r>
            <a:endParaRPr lang="en-GB" sz="9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900" dirty="0">
                <a:effectLst/>
                <a:latin typeface="+mj-lt"/>
                <a:ea typeface="Calibri" panose="020F0502020204030204" pitchFamily="34" charset="0"/>
                <a:cs typeface="Times New Roman" panose="02020603050405020304" pitchFamily="18" charset="0"/>
              </a:rPr>
              <a:t>Робота перехрестя регулюється світлофорним об’єктом, який циклічно змінює фази. Повний цикл складається з чотирьох фаз:</a:t>
            </a:r>
            <a:endParaRPr lang="en-GB" sz="9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lphaLcPeriod"/>
            </a:pPr>
            <a:r>
              <a:rPr lang="uk-UA" sz="900" dirty="0">
                <a:effectLst/>
                <a:latin typeface="+mj-lt"/>
                <a:ea typeface="Calibri" panose="020F0502020204030204" pitchFamily="34" charset="0"/>
                <a:cs typeface="Times New Roman" panose="02020603050405020304" pitchFamily="18" charset="0"/>
              </a:rPr>
              <a:t>Фаза I: Зелене світло для напрямків 1 та 2, червоне для напрямків 3 та 4. Тривалість цієї фази є налаштовуваною.</a:t>
            </a:r>
            <a:endParaRPr lang="en-GB" sz="9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lphaLcPeriod"/>
            </a:pPr>
            <a:r>
              <a:rPr lang="uk-UA" sz="900" dirty="0">
                <a:effectLst/>
                <a:latin typeface="+mj-lt"/>
                <a:ea typeface="Calibri" panose="020F0502020204030204" pitchFamily="34" charset="0"/>
                <a:cs typeface="Times New Roman" panose="02020603050405020304" pitchFamily="18" charset="0"/>
              </a:rPr>
              <a:t>Фаза II: Жовте світло для всіх напрямків, призначене для перехідного періоду між фазами. Тривалість цієї фази є фіксованою.</a:t>
            </a:r>
            <a:endParaRPr lang="en-GB" sz="9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lphaLcPeriod"/>
            </a:pPr>
            <a:r>
              <a:rPr lang="uk-UA" sz="900" dirty="0">
                <a:effectLst/>
                <a:latin typeface="+mj-lt"/>
                <a:ea typeface="Calibri" panose="020F0502020204030204" pitchFamily="34" charset="0"/>
                <a:cs typeface="Times New Roman" panose="02020603050405020304" pitchFamily="18" charset="0"/>
              </a:rPr>
              <a:t>Фаза III: Зелене світло для напрямків 3 та 4, червоне для напрямків 1 та 2. Тривалість цієї фази також є налаштовуваною.</a:t>
            </a:r>
            <a:endParaRPr lang="en-GB" sz="900"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mj-lt"/>
              <a:buAutoNum type="alphaLcPeriod"/>
            </a:pPr>
            <a:r>
              <a:rPr lang="uk-UA" sz="900" dirty="0">
                <a:effectLst/>
                <a:latin typeface="+mj-lt"/>
                <a:ea typeface="Calibri" panose="020F0502020204030204" pitchFamily="34" charset="0"/>
                <a:cs typeface="Times New Roman" panose="02020603050405020304" pitchFamily="18" charset="0"/>
              </a:rPr>
              <a:t>Фаза IV: Жовте світло для всіх напрямків, що завершує цикл. Тривалість цієї фази є фіксованою.</a:t>
            </a:r>
            <a:endParaRPr lang="en-GB" sz="9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900" dirty="0">
                <a:effectLst/>
                <a:latin typeface="+mj-lt"/>
                <a:ea typeface="Calibri" panose="020F0502020204030204" pitchFamily="34" charset="0"/>
                <a:cs typeface="Times New Roman" panose="02020603050405020304" pitchFamily="18" charset="0"/>
              </a:rPr>
              <a:t>Автомобілі, що під'їжджають до перехрестя, зупиняються перед червоним сигналом світлофора і чекають на зелений. Коли для їхнього напрямку загоряється зелене світло, автомобілі проїжджають перехрестя. Якщо для напрямку горить червоне світло, то автомобілі чекають в черзі.</a:t>
            </a:r>
            <a:endParaRPr lang="en-GB" sz="9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900" dirty="0">
                <a:effectLst/>
                <a:latin typeface="+mj-lt"/>
                <a:ea typeface="Calibri" panose="020F0502020204030204" pitchFamily="34" charset="0"/>
                <a:cs typeface="Times New Roman" panose="02020603050405020304" pitchFamily="18" charset="0"/>
              </a:rPr>
              <a:t>Описаний цикл роботи світлофорного об'єкта постійно повторюється, забезпечуючи регулювання руху на перехресті. Ефективність роботи перехрестя оцінюється на основі середньої кількості автомобілів, що очікують на проїзд в кожному з напрямків.</a:t>
            </a:r>
            <a:endParaRPr lang="en-GB" sz="9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4927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0CA9E-02FE-ED94-4560-3511822215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7AD7C13-038C-DC33-4665-DB79989030FC}"/>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D31B2981-D3FB-3363-F81E-2E667B798C6B}"/>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4" name="Text Placeholder 3">
            <a:extLst>
              <a:ext uri="{FF2B5EF4-FFF2-40B4-BE49-F238E27FC236}">
                <a16:creationId xmlns:a16="http://schemas.microsoft.com/office/drawing/2014/main" id="{51122547-92DE-25F0-87D2-4D39B8504B60}"/>
              </a:ext>
            </a:extLst>
          </p:cNvPr>
          <p:cNvSpPr>
            <a:spLocks noGrp="1"/>
          </p:cNvSpPr>
          <p:nvPr>
            <p:ph type="body" sz="quarter" idx="13"/>
          </p:nvPr>
        </p:nvSpPr>
        <p:spPr>
          <a:xfrm>
            <a:off x="340163" y="1494332"/>
            <a:ext cx="2487258" cy="3130056"/>
          </a:xfrm>
        </p:spPr>
        <p:txBody>
          <a:bodyPr>
            <a:normAutofit fontScale="92500" lnSpcReduction="20000"/>
          </a:bodyPr>
          <a:lstStyle/>
          <a:p>
            <a:pPr algn="just"/>
            <a:r>
              <a:rPr lang="uk-UA" sz="1800" b="1" dirty="0">
                <a:effectLst/>
                <a:latin typeface="+mj-lt"/>
                <a:ea typeface="Calibri" panose="020F0502020204030204" pitchFamily="34" charset="0"/>
                <a:cs typeface="Times New Roman" panose="02020603050405020304" pitchFamily="18" charset="0"/>
              </a:rPr>
              <a:t>Елітаризм.</a:t>
            </a:r>
            <a:r>
              <a:rPr lang="uk-UA" sz="1800" dirty="0">
                <a:effectLst/>
                <a:latin typeface="+mj-lt"/>
                <a:ea typeface="Calibri" panose="020F0502020204030204" pitchFamily="34" charset="0"/>
                <a:cs typeface="Times New Roman" panose="02020603050405020304" pitchFamily="18" charset="0"/>
              </a:rPr>
              <a:t> Розглянуто два варіанти. </a:t>
            </a:r>
            <a:r>
              <a:rPr lang="uk-UA" sz="1800" dirty="0">
                <a:effectLst/>
                <a:latin typeface="+mj-lt"/>
                <a:ea typeface="Calibri" panose="020F0502020204030204" pitchFamily="34" charset="0"/>
              </a:rPr>
              <a:t>Найкраща частка індивідів з попереднього покоління переходить у наступне без змін для збереження найкращих рішень (Додаток Б, Population.java, </a:t>
            </a:r>
            <a:r>
              <a:rPr lang="uk-UA" sz="1800" dirty="0" err="1">
                <a:effectLst/>
                <a:latin typeface="+mj-lt"/>
                <a:ea typeface="Calibri" panose="020F0502020204030204" pitchFamily="34" charset="0"/>
              </a:rPr>
              <a:t>evolve</a:t>
            </a:r>
            <a:r>
              <a:rPr lang="uk-UA" sz="1800" dirty="0">
                <a:effectLst/>
                <a:latin typeface="+mj-lt"/>
                <a:ea typeface="Calibri" panose="020F0502020204030204" pitchFamily="34" charset="0"/>
              </a:rPr>
              <a:t>).</a:t>
            </a:r>
            <a:endParaRPr lang="uk-UA" sz="1800" dirty="0">
              <a:effectLst/>
              <a:latin typeface="+mj-lt"/>
              <a:ea typeface="Calibri" panose="020F0502020204030204" pitchFamily="34" charset="0"/>
              <a:cs typeface="Times New Roman" panose="02020603050405020304" pitchFamily="18" charset="0"/>
            </a:endParaRPr>
          </a:p>
          <a:p>
            <a:pPr algn="just"/>
            <a:r>
              <a:rPr lang="uk-UA" sz="1800" b="1" dirty="0">
                <a:effectLst/>
                <a:latin typeface="+mj-lt"/>
                <a:ea typeface="Calibri" panose="020F0502020204030204" pitchFamily="34" charset="0"/>
                <a:cs typeface="Times New Roman" panose="02020603050405020304" pitchFamily="18" charset="0"/>
              </a:rPr>
              <a:t>Повторення.</a:t>
            </a:r>
            <a:r>
              <a:rPr lang="uk-UA" sz="1800" dirty="0">
                <a:effectLst/>
                <a:latin typeface="+mj-lt"/>
                <a:ea typeface="Calibri" panose="020F0502020204030204" pitchFamily="34" charset="0"/>
                <a:cs typeface="Times New Roman" panose="02020603050405020304" pitchFamily="18" charset="0"/>
              </a:rPr>
              <a:t> Кроки 2-6 повторюються MAX_GENERATIONS разів.</a:t>
            </a:r>
            <a:endParaRPr lang="en-GB" sz="1800" dirty="0">
              <a:effectLst/>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7397950-7A2E-ED8B-740E-7E8CD0CF5CC9}"/>
              </a:ext>
            </a:extLst>
          </p:cNvPr>
          <p:cNvSpPr txBox="1"/>
          <p:nvPr/>
        </p:nvSpPr>
        <p:spPr>
          <a:xfrm>
            <a:off x="3011724" y="1494332"/>
            <a:ext cx="2063416" cy="3130056"/>
          </a:xfrm>
          <a:prstGeom prst="rect">
            <a:avLst/>
          </a:prstGeom>
        </p:spPr>
        <p:txBody>
          <a:bodyPr vert="horz" lIns="68580" tIns="34290" rIns="68580" bIns="34290" rtlCol="0">
            <a:normAutofit/>
          </a:bodyPr>
          <a:lstStyle>
            <a:lvl1pPr indent="0">
              <a:lnSpc>
                <a:spcPct val="90000"/>
              </a:lnSpc>
              <a:spcBef>
                <a:spcPts val="750"/>
              </a:spcBef>
              <a:buFont typeface="Arial" panose="020B0604020202020204" pitchFamily="34" charset="0"/>
              <a:buNone/>
              <a:defRPr sz="1800" b="1" baseline="0">
                <a:effectLst/>
                <a:latin typeface="Times New Roman" panose="02020603050405020304" pitchFamily="18" charset="0"/>
                <a:ea typeface="Calibri" panose="020F0502020204030204" pitchFamily="34" charset="0"/>
                <a:cs typeface="Times New Roman" panose="02020603050405020304" pitchFamily="18" charset="0"/>
              </a:defRPr>
            </a:lvl1pPr>
            <a:lvl2pPr marL="514350" indent="-171450">
              <a:lnSpc>
                <a:spcPct val="90000"/>
              </a:lnSpc>
              <a:spcBef>
                <a:spcPts val="375"/>
              </a:spcBef>
              <a:buFont typeface="Arial" panose="020B0604020202020204" pitchFamily="34" charset="0"/>
              <a:buChar char="•"/>
              <a:defRPr sz="1800"/>
            </a:lvl2pPr>
            <a:lvl3pPr marL="857250" indent="-171450">
              <a:lnSpc>
                <a:spcPct val="90000"/>
              </a:lnSpc>
              <a:spcBef>
                <a:spcPts val="375"/>
              </a:spcBef>
              <a:buFont typeface="Arial" panose="020B0604020202020204" pitchFamily="34" charset="0"/>
              <a:buChar char="•"/>
              <a:defRPr sz="1500"/>
            </a:lvl3pPr>
            <a:lvl4pPr marL="1200150" indent="-171450">
              <a:lnSpc>
                <a:spcPct val="90000"/>
              </a:lnSpc>
              <a:spcBef>
                <a:spcPts val="375"/>
              </a:spcBef>
              <a:buFont typeface="Arial" panose="020B0604020202020204" pitchFamily="34" charset="0"/>
              <a:buChar char="•"/>
            </a:lvl4pPr>
            <a:lvl5pPr marL="1543050" indent="-171450">
              <a:lnSpc>
                <a:spcPct val="90000"/>
              </a:lnSpc>
              <a:spcBef>
                <a:spcPts val="375"/>
              </a:spcBef>
              <a:buFont typeface="Arial" panose="020B0604020202020204" pitchFamily="34" charset="0"/>
              <a:buChar cha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algn="just"/>
            <a:r>
              <a:rPr lang="uk-UA" b="0" dirty="0">
                <a:latin typeface="+mj-lt"/>
              </a:rPr>
              <a:t>У першому варіанті елітаризму використовувалося фіксоване значення протягом усього процесу оптимізації – 20%.</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36F8D6-3EB7-8849-9732-2AD4A8F4C9B9}"/>
                  </a:ext>
                </a:extLst>
              </p:cNvPr>
              <p:cNvSpPr txBox="1"/>
              <p:nvPr/>
            </p:nvSpPr>
            <p:spPr>
              <a:xfrm>
                <a:off x="5259442" y="1494332"/>
                <a:ext cx="3357830" cy="3130056"/>
              </a:xfrm>
              <a:prstGeom prst="rect">
                <a:avLst/>
              </a:prstGeom>
            </p:spPr>
            <p:txBody>
              <a:bodyPr vert="horz" lIns="68580" tIns="34290" rIns="68580" bIns="34290" rtlCol="0">
                <a:noAutofit/>
              </a:bodyPr>
              <a:lstStyle>
                <a:lvl1pPr indent="0">
                  <a:lnSpc>
                    <a:spcPct val="90000"/>
                  </a:lnSpc>
                  <a:spcBef>
                    <a:spcPts val="750"/>
                  </a:spcBef>
                  <a:buFont typeface="Arial" panose="020B0604020202020204" pitchFamily="34" charset="0"/>
                  <a:buNone/>
                  <a:defRPr sz="1800" b="1" baseline="0">
                    <a:effectLst/>
                    <a:latin typeface="Times New Roman" panose="02020603050405020304" pitchFamily="18" charset="0"/>
                    <a:ea typeface="Calibri" panose="020F0502020204030204" pitchFamily="34" charset="0"/>
                    <a:cs typeface="Times New Roman" panose="02020603050405020304" pitchFamily="18" charset="0"/>
                  </a:defRPr>
                </a:lvl1pPr>
                <a:lvl2pPr marL="514350" indent="-171450">
                  <a:lnSpc>
                    <a:spcPct val="90000"/>
                  </a:lnSpc>
                  <a:spcBef>
                    <a:spcPts val="375"/>
                  </a:spcBef>
                  <a:buFont typeface="Arial" panose="020B0604020202020204" pitchFamily="34" charset="0"/>
                  <a:buChar char="•"/>
                  <a:defRPr sz="1800"/>
                </a:lvl2pPr>
                <a:lvl3pPr marL="857250" indent="-171450">
                  <a:lnSpc>
                    <a:spcPct val="90000"/>
                  </a:lnSpc>
                  <a:spcBef>
                    <a:spcPts val="375"/>
                  </a:spcBef>
                  <a:buFont typeface="Arial" panose="020B0604020202020204" pitchFamily="34" charset="0"/>
                  <a:buChar char="•"/>
                  <a:defRPr sz="1500"/>
                </a:lvl3pPr>
                <a:lvl4pPr marL="1200150" indent="-171450">
                  <a:lnSpc>
                    <a:spcPct val="90000"/>
                  </a:lnSpc>
                  <a:spcBef>
                    <a:spcPts val="375"/>
                  </a:spcBef>
                  <a:buFont typeface="Arial" panose="020B0604020202020204" pitchFamily="34" charset="0"/>
                  <a:buChar char="•"/>
                </a:lvl4pPr>
                <a:lvl5pPr marL="1543050" indent="-171450">
                  <a:lnSpc>
                    <a:spcPct val="90000"/>
                  </a:lnSpc>
                  <a:spcBef>
                    <a:spcPts val="375"/>
                  </a:spcBef>
                  <a:buFont typeface="Arial" panose="020B0604020202020204" pitchFamily="34" charset="0"/>
                  <a:buChar cha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algn="just">
                  <a:lnSpc>
                    <a:spcPct val="150000"/>
                  </a:lnSpc>
                </a:pPr>
                <a:r>
                  <a:rPr lang="uk-UA" sz="1300" b="0" dirty="0">
                    <a:effectLst/>
                    <a:latin typeface="+mj-lt"/>
                    <a:ea typeface="Calibri" panose="020F0502020204030204" pitchFamily="34" charset="0"/>
                    <a:cs typeface="Times New Roman" panose="02020603050405020304" pitchFamily="18" charset="0"/>
                  </a:rPr>
                  <a:t>Другий варіант елітаризму використовував підхід, де відсоток еліти змінювався за експоненційним законом, зменшуючись з кожною генерацією.</a:t>
                </a:r>
                <a:endParaRPr lang="en-GB" sz="1300" b="0" dirty="0">
                  <a:effectLst/>
                  <a:latin typeface="+mj-lt"/>
                  <a:ea typeface="Calibri" panose="020F0502020204030204" pitchFamily="34" charset="0"/>
                  <a:cs typeface="Times New Roman" panose="02020603050405020304" pitchFamily="18" charset="0"/>
                </a:endParaRPr>
              </a:p>
              <a:p>
                <a:pPr algn="just">
                  <a:lnSpc>
                    <a:spcPct val="150000"/>
                  </a:lnSpc>
                </a:pPr>
                <a:r>
                  <a:rPr lang="uk-UA" sz="1300" b="0" dirty="0">
                    <a:effectLst/>
                    <a:latin typeface="+mj-lt"/>
                    <a:ea typeface="Calibri" panose="020F0502020204030204" pitchFamily="34" charset="0"/>
                    <a:cs typeface="Times New Roman" panose="02020603050405020304" pitchFamily="18" charset="0"/>
                  </a:rPr>
                  <a:t>Формула даного закону виведена емпірично та наведена нижче.</a:t>
                </a:r>
                <a:endParaRPr lang="en-GB" sz="1300" b="0" dirty="0">
                  <a:effectLst/>
                  <a:latin typeface="+mj-lt"/>
                  <a:ea typeface="Calibri" panose="020F0502020204030204" pitchFamily="34" charset="0"/>
                  <a:cs typeface="Times New Roman" panose="02020603050405020304" pitchFamily="18" charset="0"/>
                </a:endParaRPr>
              </a:p>
              <a:p>
                <a:pPr indent="450215" algn="just">
                  <a:lnSpc>
                    <a:spcPct val="150000"/>
                  </a:lnSpc>
                </a:pPr>
                <a14:m>
                  <m:oMathPara xmlns:m="http://schemas.openxmlformats.org/officeDocument/2006/math">
                    <m:oMathParaPr>
                      <m:jc m:val="centerGroup"/>
                    </m:oMathParaPr>
                    <m:oMath xmlns:m="http://schemas.openxmlformats.org/officeDocument/2006/math">
                      <m:eqArr>
                        <m:eqArrPr>
                          <m:ctrlPr>
                            <a:rPr lang="en-GB" sz="1300" b="0" i="1">
                              <a:effectLst/>
                              <a:latin typeface="+mj-lt"/>
                              <a:ea typeface="Times New Roman" panose="02020603050405020304" pitchFamily="18" charset="0"/>
                              <a:cs typeface="Times New Roman" panose="02020603050405020304" pitchFamily="18" charset="0"/>
                            </a:rPr>
                          </m:ctrlPr>
                        </m:eqArrPr>
                        <m:e>
                          <m:r>
                            <a:rPr lang="uk-UA" sz="1300" b="0" i="1" smtClean="0">
                              <a:effectLst/>
                              <a:latin typeface="+mj-lt"/>
                              <a:ea typeface="Calibri" panose="020F0502020204030204" pitchFamily="34" charset="0"/>
                              <a:cs typeface="Times New Roman" panose="02020603050405020304" pitchFamily="18" charset="0"/>
                            </a:rPr>
                            <m:t>𝑒</m:t>
                          </m:r>
                          <m:d>
                            <m:dPr>
                              <m:ctrlPr>
                                <a:rPr lang="en-US" sz="1300" b="0" i="1" smtClean="0">
                                  <a:effectLst/>
                                  <a:latin typeface="+mj-lt"/>
                                  <a:ea typeface="Calibri" panose="020F0502020204030204" pitchFamily="34" charset="0"/>
                                  <a:cs typeface="Times New Roman" panose="02020603050405020304" pitchFamily="18" charset="0"/>
                                </a:rPr>
                              </m:ctrlPr>
                            </m:dPr>
                            <m:e>
                              <m:r>
                                <a:rPr lang="en-US" sz="1300" b="0" i="1" smtClean="0">
                                  <a:effectLst/>
                                  <a:latin typeface="+mj-lt"/>
                                  <a:ea typeface="Calibri" panose="020F0502020204030204" pitchFamily="34" charset="0"/>
                                  <a:cs typeface="Times New Roman" panose="02020603050405020304" pitchFamily="18" charset="0"/>
                                </a:rPr>
                                <m:t>𝑔𝑒𝑛</m:t>
                              </m:r>
                            </m:e>
                          </m:d>
                          <m:r>
                            <a:rPr lang="en-US" sz="1300" b="0" i="1" smtClean="0">
                              <a:effectLst/>
                              <a:latin typeface="+mj-lt"/>
                              <a:ea typeface="Calibri" panose="020F0502020204030204" pitchFamily="34" charset="0"/>
                              <a:cs typeface="Times New Roman" panose="02020603050405020304" pitchFamily="18" charset="0"/>
                            </a:rPr>
                            <m:t>=</m:t>
                          </m:r>
                          <m:r>
                            <a:rPr lang="uk-UA" sz="1300" b="0" i="1" smtClean="0">
                              <a:effectLst/>
                              <a:latin typeface="+mj-lt"/>
                              <a:ea typeface="Calibri" panose="020F0502020204030204" pitchFamily="34" charset="0"/>
                              <a:cs typeface="Times New Roman" panose="02020603050405020304" pitchFamily="18" charset="0"/>
                            </a:rPr>
                            <m:t>𝑘</m:t>
                          </m:r>
                          <m:sSup>
                            <m:sSupPr>
                              <m:ctrlPr>
                                <a:rPr lang="en-GB" sz="1300" b="0" i="1">
                                  <a:effectLst/>
                                  <a:latin typeface="+mj-lt"/>
                                  <a:ea typeface="Calibri" panose="020F0502020204030204" pitchFamily="34" charset="0"/>
                                  <a:cs typeface="Times New Roman" panose="02020603050405020304" pitchFamily="18" charset="0"/>
                                </a:rPr>
                              </m:ctrlPr>
                            </m:sSupPr>
                            <m:e>
                              <m:r>
                                <a:rPr lang="en-US" sz="1300" b="0" i="1" smtClean="0">
                                  <a:effectLst/>
                                  <a:latin typeface="+mj-lt"/>
                                  <a:ea typeface="Calibri" panose="020F0502020204030204" pitchFamily="34" charset="0"/>
                                  <a:cs typeface="Times New Roman" panose="02020603050405020304" pitchFamily="18" charset="0"/>
                                </a:rPr>
                                <m:t>𝑒</m:t>
                              </m:r>
                            </m:e>
                            <m:sup>
                              <m:r>
                                <a:rPr lang="en-US" sz="1300" b="0" i="1" smtClean="0">
                                  <a:effectLst/>
                                  <a:latin typeface="+mj-lt"/>
                                  <a:ea typeface="Calibri" panose="020F0502020204030204" pitchFamily="34" charset="0"/>
                                  <a:cs typeface="Times New Roman" panose="02020603050405020304" pitchFamily="18" charset="0"/>
                                </a:rPr>
                                <m:t>−</m:t>
                              </m:r>
                              <m:f>
                                <m:fPr>
                                  <m:ctrlPr>
                                    <a:rPr lang="en-GB" sz="1300" b="0" i="1">
                                      <a:effectLst/>
                                      <a:latin typeface="+mj-lt"/>
                                      <a:ea typeface="Calibri" panose="020F0502020204030204" pitchFamily="34" charset="0"/>
                                      <a:cs typeface="Times New Roman" panose="02020603050405020304" pitchFamily="18" charset="0"/>
                                    </a:rPr>
                                  </m:ctrlPr>
                                </m:fPr>
                                <m:num>
                                  <m:r>
                                    <a:rPr lang="en-US" sz="1300" b="0" i="1" smtClean="0">
                                      <a:effectLst/>
                                      <a:latin typeface="+mj-lt"/>
                                      <a:ea typeface="Calibri" panose="020F0502020204030204" pitchFamily="34" charset="0"/>
                                      <a:cs typeface="Times New Roman" panose="02020603050405020304" pitchFamily="18" charset="0"/>
                                    </a:rPr>
                                    <m:t>𝑔𝑒𝑛</m:t>
                                  </m:r>
                                </m:num>
                                <m:den>
                                  <m:r>
                                    <a:rPr lang="en-US" sz="1300" b="0" i="1" smtClean="0">
                                      <a:effectLst/>
                                      <a:latin typeface="+mj-lt"/>
                                      <a:ea typeface="Calibri" panose="020F0502020204030204" pitchFamily="34" charset="0"/>
                                      <a:cs typeface="Times New Roman" panose="02020603050405020304" pitchFamily="18" charset="0"/>
                                    </a:rPr>
                                    <m:t>1000</m:t>
                                  </m:r>
                                </m:den>
                              </m:f>
                            </m:sup>
                          </m:sSup>
                          <m:r>
                            <a:rPr lang="uk-UA" sz="1300" b="0" i="1" smtClean="0">
                              <a:effectLst/>
                              <a:latin typeface="+mj-lt"/>
                              <a:ea typeface="Times New Roman" panose="02020603050405020304" pitchFamily="18" charset="0"/>
                              <a:cs typeface="Times New Roman" panose="02020603050405020304" pitchFamily="18" charset="0"/>
                            </a:rPr>
                            <m:t>,  </m:t>
                          </m:r>
                          <m:d>
                            <m:dPr>
                              <m:ctrlPr>
                                <a:rPr lang="en-GB" sz="1300" b="0" i="1">
                                  <a:effectLst/>
                                  <a:latin typeface="+mj-lt"/>
                                  <a:ea typeface="Times New Roman" panose="02020603050405020304" pitchFamily="18" charset="0"/>
                                  <a:cs typeface="Times New Roman" panose="02020603050405020304" pitchFamily="18" charset="0"/>
                                </a:rPr>
                              </m:ctrlPr>
                            </m:dPr>
                            <m:e>
                              <m:r>
                                <a:rPr lang="uk-UA" sz="1300" b="0" i="1" smtClean="0">
                                  <a:effectLst/>
                                  <a:latin typeface="+mj-lt"/>
                                  <a:ea typeface="Times New Roman" panose="02020603050405020304" pitchFamily="18" charset="0"/>
                                  <a:cs typeface="Times New Roman" panose="02020603050405020304" pitchFamily="18" charset="0"/>
                                </a:rPr>
                                <m:t>4.3</m:t>
                              </m:r>
                            </m:e>
                          </m:d>
                        </m:e>
                      </m:eqArr>
                    </m:oMath>
                  </m:oMathPara>
                </a14:m>
                <a:endParaRPr lang="en-GB" sz="1300" b="0" dirty="0">
                  <a:effectLst/>
                  <a:latin typeface="+mj-lt"/>
                  <a:ea typeface="Calibri" panose="020F0502020204030204" pitchFamily="34" charset="0"/>
                  <a:cs typeface="Times New Roman" panose="02020603050405020304" pitchFamily="18" charset="0"/>
                </a:endParaRPr>
              </a:p>
              <a:p>
                <a:pPr algn="just">
                  <a:lnSpc>
                    <a:spcPct val="150000"/>
                  </a:lnSpc>
                </a:pPr>
                <a:r>
                  <a:rPr lang="uk-UA" sz="1300" b="0" dirty="0">
                    <a:effectLst/>
                    <a:latin typeface="+mj-lt"/>
                    <a:ea typeface="Calibri" panose="020F0502020204030204" pitchFamily="34" charset="0"/>
                    <a:cs typeface="Times New Roman" panose="02020603050405020304" pitchFamily="18" charset="0"/>
                  </a:rPr>
                  <a:t>де </a:t>
                </a:r>
                <a14:m>
                  <m:oMath xmlns:m="http://schemas.openxmlformats.org/officeDocument/2006/math">
                    <m:r>
                      <a:rPr lang="en-US" sz="1300" b="0" i="1" smtClean="0">
                        <a:effectLst/>
                        <a:latin typeface="+mj-lt"/>
                        <a:ea typeface="Calibri" panose="020F0502020204030204" pitchFamily="34" charset="0"/>
                        <a:cs typeface="Times New Roman" panose="02020603050405020304" pitchFamily="18" charset="0"/>
                      </a:rPr>
                      <m:t>𝑘</m:t>
                    </m:r>
                    <m:r>
                      <a:rPr lang="ru-RU" sz="1300" b="0" i="1" smtClean="0">
                        <a:effectLst/>
                        <a:latin typeface="+mj-lt"/>
                        <a:ea typeface="Calibri" panose="020F0502020204030204" pitchFamily="34" charset="0"/>
                        <a:cs typeface="Times New Roman" panose="02020603050405020304" pitchFamily="18" charset="0"/>
                      </a:rPr>
                      <m:t>=0.4</m:t>
                    </m:r>
                  </m:oMath>
                </a14:m>
                <a:r>
                  <a:rPr lang="uk-UA" sz="1300" b="0" dirty="0">
                    <a:effectLst/>
                    <a:latin typeface="+mj-lt"/>
                    <a:ea typeface="Times New Roman" panose="02020603050405020304" pitchFamily="18" charset="0"/>
                    <a:cs typeface="Times New Roman" panose="02020603050405020304" pitchFamily="18" charset="0"/>
                  </a:rPr>
                  <a:t> – параметр закону</a:t>
                </a:r>
                <a:r>
                  <a:rPr lang="ru-RU" sz="1300" b="0" dirty="0">
                    <a:effectLst/>
                    <a:latin typeface="+mj-lt"/>
                    <a:ea typeface="Times New Roman" panose="02020603050405020304" pitchFamily="18" charset="0"/>
                    <a:cs typeface="Times New Roman" panose="02020603050405020304" pitchFamily="18" charset="0"/>
                  </a:rPr>
                  <a:t>, </a:t>
                </a:r>
                <a14:m>
                  <m:oMath xmlns:m="http://schemas.openxmlformats.org/officeDocument/2006/math">
                    <m:r>
                      <a:rPr lang="en-US" sz="1300" b="0" i="1" smtClean="0">
                        <a:effectLst/>
                        <a:latin typeface="+mj-lt"/>
                        <a:ea typeface="Times New Roman" panose="02020603050405020304" pitchFamily="18" charset="0"/>
                        <a:cs typeface="Times New Roman" panose="02020603050405020304" pitchFamily="18" charset="0"/>
                      </a:rPr>
                      <m:t>𝑔𝑒𝑛</m:t>
                    </m:r>
                  </m:oMath>
                </a14:m>
                <a:r>
                  <a:rPr lang="en-US" sz="1300" b="0" dirty="0">
                    <a:effectLst/>
                    <a:latin typeface="+mj-lt"/>
                    <a:ea typeface="Times New Roman" panose="02020603050405020304" pitchFamily="18" charset="0"/>
                    <a:cs typeface="Times New Roman" panose="02020603050405020304" pitchFamily="18" charset="0"/>
                  </a:rPr>
                  <a:t> </a:t>
                </a:r>
                <a:r>
                  <a:rPr lang="ru-RU" sz="1300" b="0" dirty="0">
                    <a:effectLst/>
                    <a:latin typeface="+mj-lt"/>
                    <a:ea typeface="Times New Roman" panose="02020603050405020304" pitchFamily="18" charset="0"/>
                    <a:cs typeface="Times New Roman" panose="02020603050405020304" pitchFamily="18" charset="0"/>
                  </a:rPr>
                  <a:t>– </a:t>
                </a:r>
                <a:r>
                  <a:rPr lang="uk-UA" sz="1300" b="0" dirty="0">
                    <a:effectLst/>
                    <a:latin typeface="+mj-lt"/>
                    <a:ea typeface="Times New Roman" panose="02020603050405020304" pitchFamily="18" charset="0"/>
                    <a:cs typeface="Times New Roman" panose="02020603050405020304" pitchFamily="18" charset="0"/>
                  </a:rPr>
                  <a:t>номер поточного покоління.</a:t>
                </a:r>
                <a:endParaRPr lang="uk-UA" sz="1300" b="0" dirty="0">
                  <a:latin typeface="+mj-lt"/>
                </a:endParaRPr>
              </a:p>
            </p:txBody>
          </p:sp>
        </mc:Choice>
        <mc:Fallback>
          <p:sp>
            <p:nvSpPr>
              <p:cNvPr id="7" name="TextBox 6">
                <a:extLst>
                  <a:ext uri="{FF2B5EF4-FFF2-40B4-BE49-F238E27FC236}">
                    <a16:creationId xmlns:a16="http://schemas.microsoft.com/office/drawing/2014/main" id="{C236F8D6-3EB7-8849-9732-2AD4A8F4C9B9}"/>
                  </a:ext>
                </a:extLst>
              </p:cNvPr>
              <p:cNvSpPr txBox="1">
                <a:spLocks noRot="1" noChangeAspect="1" noMove="1" noResize="1" noEditPoints="1" noAdjustHandles="1" noChangeArrowheads="1" noChangeShapeType="1" noTextEdit="1"/>
              </p:cNvSpPr>
              <p:nvPr/>
            </p:nvSpPr>
            <p:spPr>
              <a:xfrm>
                <a:off x="5259442" y="1494332"/>
                <a:ext cx="3357830" cy="3130056"/>
              </a:xfrm>
              <a:prstGeom prst="rect">
                <a:avLst/>
              </a:prstGeom>
              <a:blipFill>
                <a:blip r:embed="rId3"/>
                <a:stretch>
                  <a:fillRect l="-907" r="-907"/>
                </a:stretch>
              </a:blipFill>
            </p:spPr>
            <p:txBody>
              <a:bodyPr/>
              <a:lstStyle/>
              <a:p>
                <a:r>
                  <a:rPr lang="uk-UA">
                    <a:noFill/>
                  </a:rPr>
                  <a:t> </a:t>
                </a:r>
              </a:p>
            </p:txBody>
          </p:sp>
        </mc:Fallback>
      </mc:AlternateContent>
    </p:spTree>
    <p:extLst>
      <p:ext uri="{BB962C8B-B14F-4D97-AF65-F5344CB8AC3E}">
        <p14:creationId xmlns:p14="http://schemas.microsoft.com/office/powerpoint/2010/main" val="1825393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DCC01-B318-FF08-0F8C-BFA54CEA3B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BF492F-8A49-0546-6AD9-B2AD53D6C19A}"/>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0A0497C4-6E56-643F-26A5-07D848167BFF}"/>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pic>
        <p:nvPicPr>
          <p:cNvPr id="9" name="Picture 8">
            <a:extLst>
              <a:ext uri="{FF2B5EF4-FFF2-40B4-BE49-F238E27FC236}">
                <a16:creationId xmlns:a16="http://schemas.microsoft.com/office/drawing/2014/main" id="{207E09A6-2D1B-5C9A-8782-7BE53DC931E0}"/>
              </a:ext>
            </a:extLst>
          </p:cNvPr>
          <p:cNvPicPr>
            <a:picLocks noChangeAspect="1"/>
          </p:cNvPicPr>
          <p:nvPr/>
        </p:nvPicPr>
        <p:blipFill>
          <a:blip r:embed="rId3"/>
          <a:stretch>
            <a:fillRect/>
          </a:stretch>
        </p:blipFill>
        <p:spPr>
          <a:xfrm>
            <a:off x="1679332" y="1352222"/>
            <a:ext cx="5785336" cy="2839245"/>
          </a:xfrm>
          <a:prstGeom prst="rect">
            <a:avLst/>
          </a:prstGeom>
        </p:spPr>
      </p:pic>
      <p:sp>
        <p:nvSpPr>
          <p:cNvPr id="11" name="TextBox 10">
            <a:extLst>
              <a:ext uri="{FF2B5EF4-FFF2-40B4-BE49-F238E27FC236}">
                <a16:creationId xmlns:a16="http://schemas.microsoft.com/office/drawing/2014/main" id="{25D1F395-EB6A-47F1-C63A-3E54AD20FC1F}"/>
              </a:ext>
            </a:extLst>
          </p:cNvPr>
          <p:cNvSpPr txBox="1"/>
          <p:nvPr/>
        </p:nvSpPr>
        <p:spPr>
          <a:xfrm>
            <a:off x="2286000" y="4196051"/>
            <a:ext cx="4572000" cy="307777"/>
          </a:xfrm>
          <a:prstGeom prst="rect">
            <a:avLst/>
          </a:prstGeom>
          <a:noFill/>
        </p:spPr>
        <p:txBody>
          <a:bodyPr wrap="square">
            <a:spAutoFit/>
          </a:bodyPr>
          <a:lstStyle/>
          <a:p>
            <a:pPr algn="ctr"/>
            <a:r>
              <a:rPr lang="uk-UA" dirty="0"/>
              <a:t>[Графік закону динамічного елітаризму]</a:t>
            </a:r>
          </a:p>
        </p:txBody>
      </p:sp>
    </p:spTree>
    <p:extLst>
      <p:ext uri="{BB962C8B-B14F-4D97-AF65-F5344CB8AC3E}">
        <p14:creationId xmlns:p14="http://schemas.microsoft.com/office/powerpoint/2010/main" val="1959664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EDF2-8005-68E7-266B-DE2C5002B71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38A4A1-7F20-B56E-52D9-0E177A60F918}"/>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76514262-4039-4BF1-3D32-16AE890A817E}"/>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pic>
        <p:nvPicPr>
          <p:cNvPr id="4" name="Picture 3">
            <a:extLst>
              <a:ext uri="{FF2B5EF4-FFF2-40B4-BE49-F238E27FC236}">
                <a16:creationId xmlns:a16="http://schemas.microsoft.com/office/drawing/2014/main" id="{F621F96A-A3A6-405D-82FD-20CD54E284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8872" y="1352222"/>
            <a:ext cx="3306255" cy="2906059"/>
          </a:xfrm>
          <a:prstGeom prst="rect">
            <a:avLst/>
          </a:prstGeom>
          <a:noFill/>
          <a:ln>
            <a:noFill/>
          </a:ln>
        </p:spPr>
      </p:pic>
      <p:sp>
        <p:nvSpPr>
          <p:cNvPr id="6" name="TextBox 5">
            <a:extLst>
              <a:ext uri="{FF2B5EF4-FFF2-40B4-BE49-F238E27FC236}">
                <a16:creationId xmlns:a16="http://schemas.microsoft.com/office/drawing/2014/main" id="{679A0CDD-E049-56C3-F07E-1F55A7A34B7A}"/>
              </a:ext>
            </a:extLst>
          </p:cNvPr>
          <p:cNvSpPr txBox="1"/>
          <p:nvPr/>
        </p:nvSpPr>
        <p:spPr>
          <a:xfrm>
            <a:off x="2221005" y="4258281"/>
            <a:ext cx="4701988" cy="523220"/>
          </a:xfrm>
          <a:prstGeom prst="rect">
            <a:avLst/>
          </a:prstGeom>
          <a:noFill/>
        </p:spPr>
        <p:txBody>
          <a:bodyPr wrap="square">
            <a:spAutoFit/>
          </a:bodyPr>
          <a:lstStyle/>
          <a:p>
            <a:pPr algn="ctr"/>
            <a:r>
              <a:rPr lang="uk-UA" dirty="0"/>
              <a:t>[Скрипт та результат попереднього розрахування значень відсотка елітаризму]</a:t>
            </a:r>
          </a:p>
        </p:txBody>
      </p:sp>
    </p:spTree>
    <p:extLst>
      <p:ext uri="{BB962C8B-B14F-4D97-AF65-F5344CB8AC3E}">
        <p14:creationId xmlns:p14="http://schemas.microsoft.com/office/powerpoint/2010/main" val="356875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0FE5B-3085-761D-D114-5B770B04698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DEA54C-B800-4901-59FF-AC12716ECAFF}"/>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94C1A14C-1B02-6249-872E-41C1193D8C17}"/>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pic>
        <p:nvPicPr>
          <p:cNvPr id="5" name="Picture 4">
            <a:extLst>
              <a:ext uri="{FF2B5EF4-FFF2-40B4-BE49-F238E27FC236}">
                <a16:creationId xmlns:a16="http://schemas.microsoft.com/office/drawing/2014/main" id="{45089904-9239-A45F-19D7-240772F3F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014" y="1363052"/>
            <a:ext cx="2950105" cy="2921433"/>
          </a:xfrm>
          <a:prstGeom prst="rect">
            <a:avLst/>
          </a:prstGeom>
          <a:noFill/>
          <a:ln>
            <a:noFill/>
          </a:ln>
        </p:spPr>
      </p:pic>
      <p:pic>
        <p:nvPicPr>
          <p:cNvPr id="6" name="Picture 5">
            <a:extLst>
              <a:ext uri="{FF2B5EF4-FFF2-40B4-BE49-F238E27FC236}">
                <a16:creationId xmlns:a16="http://schemas.microsoft.com/office/drawing/2014/main" id="{FEEAB8CF-7B55-9263-0E3A-10F04704A1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363052"/>
            <a:ext cx="2924165" cy="2921433"/>
          </a:xfrm>
          <a:prstGeom prst="rect">
            <a:avLst/>
          </a:prstGeom>
          <a:noFill/>
          <a:ln>
            <a:noFill/>
          </a:ln>
        </p:spPr>
      </p:pic>
      <p:sp>
        <p:nvSpPr>
          <p:cNvPr id="8" name="TextBox 7">
            <a:extLst>
              <a:ext uri="{FF2B5EF4-FFF2-40B4-BE49-F238E27FC236}">
                <a16:creationId xmlns:a16="http://schemas.microsoft.com/office/drawing/2014/main" id="{0F5D8AD6-6CF6-D026-2041-9257B7DF9822}"/>
              </a:ext>
            </a:extLst>
          </p:cNvPr>
          <p:cNvSpPr txBox="1"/>
          <p:nvPr/>
        </p:nvSpPr>
        <p:spPr>
          <a:xfrm>
            <a:off x="658672" y="4246866"/>
            <a:ext cx="3482788" cy="523220"/>
          </a:xfrm>
          <a:prstGeom prst="rect">
            <a:avLst/>
          </a:prstGeom>
          <a:noFill/>
        </p:spPr>
        <p:txBody>
          <a:bodyPr wrap="square">
            <a:spAutoFit/>
          </a:bodyPr>
          <a:lstStyle/>
          <a:p>
            <a:pPr algn="ctr"/>
            <a:r>
              <a:rPr lang="uk-UA" dirty="0"/>
              <a:t>[Зміна найкращої придатності за поколіннями – константний елітаризм]</a:t>
            </a:r>
          </a:p>
        </p:txBody>
      </p:sp>
      <p:sp>
        <p:nvSpPr>
          <p:cNvPr id="10" name="TextBox 9">
            <a:extLst>
              <a:ext uri="{FF2B5EF4-FFF2-40B4-BE49-F238E27FC236}">
                <a16:creationId xmlns:a16="http://schemas.microsoft.com/office/drawing/2014/main" id="{EFC7D756-806E-BB2B-3E20-1D6F1C27EAD5}"/>
              </a:ext>
            </a:extLst>
          </p:cNvPr>
          <p:cNvSpPr txBox="1"/>
          <p:nvPr/>
        </p:nvSpPr>
        <p:spPr>
          <a:xfrm>
            <a:off x="4149252" y="4282080"/>
            <a:ext cx="3769659" cy="523220"/>
          </a:xfrm>
          <a:prstGeom prst="rect">
            <a:avLst/>
          </a:prstGeom>
          <a:noFill/>
        </p:spPr>
        <p:txBody>
          <a:bodyPr wrap="square">
            <a:spAutoFit/>
          </a:bodyPr>
          <a:lstStyle/>
          <a:p>
            <a:pPr algn="ctr"/>
            <a:r>
              <a:rPr lang="uk-UA" dirty="0"/>
              <a:t>[Зміна найкращої придатності за поколіннями – експоненційний елітаризм]</a:t>
            </a:r>
          </a:p>
        </p:txBody>
      </p:sp>
    </p:spTree>
    <p:extLst>
      <p:ext uri="{BB962C8B-B14F-4D97-AF65-F5344CB8AC3E}">
        <p14:creationId xmlns:p14="http://schemas.microsoft.com/office/powerpoint/2010/main" val="4053805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E9101-D139-1793-5512-5EB0634EF87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8F64B8-017A-67F1-43A6-04B1E844F288}"/>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18F42EE9-CF50-6B8C-955B-3A0B7C3027DC}"/>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pic>
        <p:nvPicPr>
          <p:cNvPr id="4" name="Picture 3">
            <a:extLst>
              <a:ext uri="{FF2B5EF4-FFF2-40B4-BE49-F238E27FC236}">
                <a16:creationId xmlns:a16="http://schemas.microsoft.com/office/drawing/2014/main" id="{60F79CB6-5CE1-DC94-5D56-4E486A7ADA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475" y="1352222"/>
            <a:ext cx="2959802" cy="2959802"/>
          </a:xfrm>
          <a:prstGeom prst="rect">
            <a:avLst/>
          </a:prstGeom>
          <a:noFill/>
          <a:ln>
            <a:noFill/>
          </a:ln>
        </p:spPr>
      </p:pic>
      <p:pic>
        <p:nvPicPr>
          <p:cNvPr id="6" name="Picture 5">
            <a:extLst>
              <a:ext uri="{FF2B5EF4-FFF2-40B4-BE49-F238E27FC236}">
                <a16:creationId xmlns:a16="http://schemas.microsoft.com/office/drawing/2014/main" id="{20E6006F-F26B-EBF9-2BE1-984407F27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928" y="1352222"/>
            <a:ext cx="2940249" cy="2959802"/>
          </a:xfrm>
          <a:prstGeom prst="rect">
            <a:avLst/>
          </a:prstGeom>
          <a:noFill/>
          <a:ln>
            <a:noFill/>
          </a:ln>
        </p:spPr>
      </p:pic>
      <p:sp>
        <p:nvSpPr>
          <p:cNvPr id="8" name="TextBox 7">
            <a:extLst>
              <a:ext uri="{FF2B5EF4-FFF2-40B4-BE49-F238E27FC236}">
                <a16:creationId xmlns:a16="http://schemas.microsoft.com/office/drawing/2014/main" id="{66D29D43-C00D-2BC5-2994-911A397EE02B}"/>
              </a:ext>
            </a:extLst>
          </p:cNvPr>
          <p:cNvSpPr txBox="1"/>
          <p:nvPr/>
        </p:nvSpPr>
        <p:spPr>
          <a:xfrm>
            <a:off x="501711" y="4312024"/>
            <a:ext cx="3599329" cy="523220"/>
          </a:xfrm>
          <a:prstGeom prst="rect">
            <a:avLst/>
          </a:prstGeom>
          <a:noFill/>
        </p:spPr>
        <p:txBody>
          <a:bodyPr wrap="square">
            <a:spAutoFit/>
          </a:bodyPr>
          <a:lstStyle/>
          <a:p>
            <a:pPr algn="ctr"/>
            <a:r>
              <a:rPr lang="uk-UA" dirty="0"/>
              <a:t>[Розподіл придатності (лог. шкала, ящик з вусами) – константний елітаризм]</a:t>
            </a:r>
          </a:p>
        </p:txBody>
      </p:sp>
      <p:sp>
        <p:nvSpPr>
          <p:cNvPr id="10" name="TextBox 9">
            <a:extLst>
              <a:ext uri="{FF2B5EF4-FFF2-40B4-BE49-F238E27FC236}">
                <a16:creationId xmlns:a16="http://schemas.microsoft.com/office/drawing/2014/main" id="{BA849943-6D93-EFBB-82C8-C29A0E6207D7}"/>
              </a:ext>
            </a:extLst>
          </p:cNvPr>
          <p:cNvSpPr txBox="1"/>
          <p:nvPr/>
        </p:nvSpPr>
        <p:spPr>
          <a:xfrm>
            <a:off x="4024461" y="4312024"/>
            <a:ext cx="3635188" cy="523220"/>
          </a:xfrm>
          <a:prstGeom prst="rect">
            <a:avLst/>
          </a:prstGeom>
          <a:noFill/>
        </p:spPr>
        <p:txBody>
          <a:bodyPr wrap="square">
            <a:spAutoFit/>
          </a:bodyPr>
          <a:lstStyle/>
          <a:p>
            <a:pPr algn="ctr"/>
            <a:r>
              <a:rPr lang="uk-UA" dirty="0"/>
              <a:t>[Розподіл придатності (лог. шкала, ящик з вусами) – експоненційний елітаризм]</a:t>
            </a:r>
          </a:p>
        </p:txBody>
      </p:sp>
    </p:spTree>
    <p:extLst>
      <p:ext uri="{BB962C8B-B14F-4D97-AF65-F5344CB8AC3E}">
        <p14:creationId xmlns:p14="http://schemas.microsoft.com/office/powerpoint/2010/main" val="2683397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DA7D2-2671-E3E9-0D45-CD0610DD4A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2E5E7C-F3D6-0C79-C61E-5243970CFBD9}"/>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90F8A371-196B-A2EC-0A68-D972C5213EF9}"/>
              </a:ext>
            </a:extLst>
          </p:cNvPr>
          <p:cNvSpPr>
            <a:spLocks noGrp="1"/>
          </p:cNvSpPr>
          <p:nvPr>
            <p:ph type="body" sz="quarter" idx="12"/>
          </p:nvPr>
        </p:nvSpPr>
        <p:spPr/>
        <p:txBody>
          <a:bodyPr/>
          <a:lstStyle/>
          <a:p>
            <a:r>
              <a:rPr lang="ru-RU" dirty="0" err="1"/>
              <a:t>Оптимізація</a:t>
            </a:r>
            <a:r>
              <a:rPr lang="ru-RU" dirty="0"/>
              <a:t> </a:t>
            </a:r>
            <a:r>
              <a:rPr lang="ru-RU" dirty="0" err="1"/>
              <a:t>параметрів</a:t>
            </a:r>
            <a:r>
              <a:rPr lang="ru-RU" dirty="0"/>
              <a:t> </a:t>
            </a:r>
            <a:r>
              <a:rPr lang="ru-RU" dirty="0" err="1"/>
              <a:t>моделі</a:t>
            </a:r>
            <a:r>
              <a:rPr lang="ru-RU" dirty="0"/>
              <a:t> </a:t>
            </a:r>
            <a:r>
              <a:rPr lang="ru-RU" dirty="0" err="1"/>
              <a:t>еволюційним</a:t>
            </a:r>
            <a:r>
              <a:rPr lang="ru-RU" dirty="0"/>
              <a:t> алгоритмом</a:t>
            </a:r>
            <a:endParaRPr lang="en-GB" dirty="0"/>
          </a:p>
        </p:txBody>
      </p:sp>
      <p:sp>
        <p:nvSpPr>
          <p:cNvPr id="7" name="Text Placeholder 3">
            <a:extLst>
              <a:ext uri="{FF2B5EF4-FFF2-40B4-BE49-F238E27FC236}">
                <a16:creationId xmlns:a16="http://schemas.microsoft.com/office/drawing/2014/main" id="{31016A1D-667B-D02D-990F-2398E0BDF1BF}"/>
              </a:ext>
            </a:extLst>
          </p:cNvPr>
          <p:cNvSpPr>
            <a:spLocks noGrp="1"/>
          </p:cNvSpPr>
          <p:nvPr>
            <p:ph type="body" sz="quarter" idx="13"/>
          </p:nvPr>
        </p:nvSpPr>
        <p:spPr>
          <a:xfrm>
            <a:off x="340163" y="1494332"/>
            <a:ext cx="7411878" cy="3130056"/>
          </a:xfrm>
        </p:spPr>
        <p:txBody>
          <a:bodyPr>
            <a:normAutofit/>
          </a:bodyPr>
          <a:lstStyle/>
          <a:p>
            <a:pPr algn="just"/>
            <a:r>
              <a:rPr lang="uk-UA" sz="1800" b="1" dirty="0">
                <a:effectLst/>
                <a:latin typeface="Times New Roman" panose="02020603050405020304" pitchFamily="18" charset="0"/>
                <a:ea typeface="Calibri" panose="020F0502020204030204" pitchFamily="34" charset="0"/>
                <a:cs typeface="Times New Roman" panose="02020603050405020304" pitchFamily="18" charset="0"/>
              </a:rPr>
              <a:t>Відео обох варіантів </a:t>
            </a:r>
            <a:r>
              <a:rPr lang="uk-UA" sz="1800" b="1" dirty="0" err="1">
                <a:effectLst/>
                <a:latin typeface="Times New Roman" panose="02020603050405020304" pitchFamily="18" charset="0"/>
                <a:ea typeface="Calibri" panose="020F0502020204030204" pitchFamily="34" charset="0"/>
                <a:cs typeface="Times New Roman" panose="02020603050405020304" pitchFamily="18" charset="0"/>
              </a:rPr>
              <a:t>елітаризмів</a:t>
            </a:r>
            <a:r>
              <a:rPr lang="uk-UA" sz="1800" b="1" dirty="0">
                <a:effectLst/>
                <a:latin typeface="Times New Roman" panose="02020603050405020304" pitchFamily="18" charset="0"/>
                <a:ea typeface="Calibri" panose="020F0502020204030204" pitchFamily="34" charset="0"/>
                <a:cs typeface="Times New Roman" panose="02020603050405020304" pitchFamily="18" charset="0"/>
              </a:rPr>
              <a:t> наведено нижче</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uk-UA" sz="1800" b="1" dirty="0">
                <a:latin typeface="Times New Roman" panose="02020603050405020304" pitchFamily="18" charset="0"/>
                <a:ea typeface="Calibri" panose="020F0502020204030204" pitchFamily="34" charset="0"/>
                <a:cs typeface="Times New Roman" panose="02020603050405020304" pitchFamily="18" charset="0"/>
              </a:rPr>
              <a:t>Константний е</a:t>
            </a:r>
            <a:r>
              <a:rPr lang="uk-UA" sz="1800" b="1" dirty="0">
                <a:effectLst/>
                <a:latin typeface="Times New Roman" panose="02020603050405020304" pitchFamily="18" charset="0"/>
                <a:ea typeface="Calibri" panose="020F0502020204030204" pitchFamily="34" charset="0"/>
                <a:cs typeface="Times New Roman" panose="02020603050405020304" pitchFamily="18" charset="0"/>
              </a:rPr>
              <a:t>літаризм</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https://youtube.com/shorts/hXU6NNPJgXo</a:t>
            </a:r>
            <a:endParaRPr lang="uk-UA"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uk-UA" sz="1800" b="1" dirty="0">
                <a:latin typeface="Times New Roman" panose="02020603050405020304" pitchFamily="18" charset="0"/>
                <a:ea typeface="Calibri" panose="020F0502020204030204" pitchFamily="34" charset="0"/>
                <a:cs typeface="Times New Roman" panose="02020603050405020304" pitchFamily="18" charset="0"/>
              </a:rPr>
              <a:t>Динамічний е</a:t>
            </a:r>
            <a:r>
              <a:rPr lang="uk-UA" sz="1800" b="1" dirty="0">
                <a:effectLst/>
                <a:latin typeface="Times New Roman" panose="02020603050405020304" pitchFamily="18" charset="0"/>
                <a:ea typeface="Calibri" panose="020F0502020204030204" pitchFamily="34" charset="0"/>
                <a:cs typeface="Times New Roman" panose="02020603050405020304" pitchFamily="18" charset="0"/>
              </a:rPr>
              <a:t>літаризм</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https://youtube.com/shorts/B0CJSUQXWh8</a:t>
            </a:r>
            <a:endParaRPr lang="uk-UA"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4461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27E38-270C-D2B1-E93A-E11E58CF8A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2A49F2-BA21-FDC3-443B-B0321BFD08D9}"/>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7BFA715C-0751-9146-8758-BD7C986FCACD}"/>
              </a:ext>
            </a:extLst>
          </p:cNvPr>
          <p:cNvSpPr>
            <a:spLocks noGrp="1"/>
          </p:cNvSpPr>
          <p:nvPr>
            <p:ph type="body" sz="quarter" idx="12"/>
          </p:nvPr>
        </p:nvSpPr>
        <p:spPr/>
        <p:txBody>
          <a:bodyPr/>
          <a:lstStyle/>
          <a:p>
            <a:r>
              <a:rPr lang="ru-RU" dirty="0" err="1"/>
              <a:t>Аналіз</a:t>
            </a:r>
            <a:r>
              <a:rPr lang="ru-RU" dirty="0"/>
              <a:t> </a:t>
            </a:r>
            <a:r>
              <a:rPr lang="ru-RU" dirty="0" err="1"/>
              <a:t>результатів</a:t>
            </a:r>
            <a:r>
              <a:rPr lang="ru-RU" dirty="0"/>
              <a:t> </a:t>
            </a:r>
            <a:r>
              <a:rPr lang="ru-RU" dirty="0" err="1"/>
              <a:t>оптимізації</a:t>
            </a:r>
            <a:endParaRPr lang="en-GB" dirty="0"/>
          </a:p>
        </p:txBody>
      </p:sp>
      <p:pic>
        <p:nvPicPr>
          <p:cNvPr id="5" name="Picture 4" descr="A black screen with white text&#10;&#10;Description automatically generated">
            <a:extLst>
              <a:ext uri="{FF2B5EF4-FFF2-40B4-BE49-F238E27FC236}">
                <a16:creationId xmlns:a16="http://schemas.microsoft.com/office/drawing/2014/main" id="{C65183ED-6BA5-1897-E991-1950366F8013}"/>
              </a:ext>
            </a:extLst>
          </p:cNvPr>
          <p:cNvPicPr>
            <a:picLocks noChangeAspect="1"/>
          </p:cNvPicPr>
          <p:nvPr/>
        </p:nvPicPr>
        <p:blipFill>
          <a:blip r:embed="rId3"/>
          <a:stretch>
            <a:fillRect/>
          </a:stretch>
        </p:blipFill>
        <p:spPr>
          <a:xfrm>
            <a:off x="2234882" y="1491297"/>
            <a:ext cx="4674235" cy="2160905"/>
          </a:xfrm>
          <a:prstGeom prst="rect">
            <a:avLst/>
          </a:prstGeom>
        </p:spPr>
      </p:pic>
      <p:sp>
        <p:nvSpPr>
          <p:cNvPr id="7" name="TextBox 6">
            <a:extLst>
              <a:ext uri="{FF2B5EF4-FFF2-40B4-BE49-F238E27FC236}">
                <a16:creationId xmlns:a16="http://schemas.microsoft.com/office/drawing/2014/main" id="{22881EF1-4C0F-8C9E-41FF-C5F1A07096B1}"/>
              </a:ext>
            </a:extLst>
          </p:cNvPr>
          <p:cNvSpPr txBox="1"/>
          <p:nvPr/>
        </p:nvSpPr>
        <p:spPr>
          <a:xfrm>
            <a:off x="2234882" y="3652202"/>
            <a:ext cx="4674234" cy="523220"/>
          </a:xfrm>
          <a:prstGeom prst="rect">
            <a:avLst/>
          </a:prstGeom>
          <a:noFill/>
        </p:spPr>
        <p:txBody>
          <a:bodyPr wrap="square">
            <a:spAutoFit/>
          </a:bodyPr>
          <a:lstStyle/>
          <a:p>
            <a:pPr algn="ctr"/>
            <a:r>
              <a:rPr lang="uk-UA" dirty="0"/>
              <a:t>[Текстові результати модифікованого еволюційного алгоритму – для обох варіантів співпадають]</a:t>
            </a:r>
          </a:p>
        </p:txBody>
      </p:sp>
    </p:spTree>
    <p:extLst>
      <p:ext uri="{BB962C8B-B14F-4D97-AF65-F5344CB8AC3E}">
        <p14:creationId xmlns:p14="http://schemas.microsoft.com/office/powerpoint/2010/main" val="565577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D06B3-EB56-37E1-3CEC-E400F6BE5B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F9A1F21-0A7C-CCCF-07D4-B7783612879E}"/>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45A16C0F-3789-7472-1642-CE8D40C9DAF7}"/>
              </a:ext>
            </a:extLst>
          </p:cNvPr>
          <p:cNvSpPr>
            <a:spLocks noGrp="1"/>
          </p:cNvSpPr>
          <p:nvPr>
            <p:ph type="body" sz="quarter" idx="12"/>
          </p:nvPr>
        </p:nvSpPr>
        <p:spPr/>
        <p:txBody>
          <a:bodyPr/>
          <a:lstStyle/>
          <a:p>
            <a:r>
              <a:rPr lang="ru-RU" dirty="0" err="1"/>
              <a:t>Порівняння</a:t>
            </a:r>
            <a:r>
              <a:rPr lang="ru-RU" dirty="0"/>
              <a:t> з </a:t>
            </a:r>
            <a:r>
              <a:rPr lang="ru-RU" dirty="0" err="1"/>
              <a:t>комбінаторним</a:t>
            </a:r>
            <a:r>
              <a:rPr lang="ru-RU" dirty="0"/>
              <a:t> </a:t>
            </a:r>
            <a:r>
              <a:rPr lang="ru-RU" dirty="0" err="1"/>
              <a:t>пошуком</a:t>
            </a:r>
            <a:endParaRPr lang="en-GB" dirty="0"/>
          </a:p>
        </p:txBody>
      </p:sp>
      <p:pic>
        <p:nvPicPr>
          <p:cNvPr id="5" name="Picture 4" descr="A screen shot of a computer screen&#10;&#10;Description automatically generated">
            <a:extLst>
              <a:ext uri="{FF2B5EF4-FFF2-40B4-BE49-F238E27FC236}">
                <a16:creationId xmlns:a16="http://schemas.microsoft.com/office/drawing/2014/main" id="{C8769BEF-0D52-C706-ED16-CF7E9DEAE76A}"/>
              </a:ext>
            </a:extLst>
          </p:cNvPr>
          <p:cNvPicPr>
            <a:picLocks noChangeAspect="1"/>
          </p:cNvPicPr>
          <p:nvPr/>
        </p:nvPicPr>
        <p:blipFill>
          <a:blip r:embed="rId3"/>
          <a:stretch>
            <a:fillRect/>
          </a:stretch>
        </p:blipFill>
        <p:spPr>
          <a:xfrm>
            <a:off x="1511935" y="1746567"/>
            <a:ext cx="6120130" cy="1650365"/>
          </a:xfrm>
          <a:prstGeom prst="rect">
            <a:avLst/>
          </a:prstGeom>
        </p:spPr>
      </p:pic>
      <p:sp>
        <p:nvSpPr>
          <p:cNvPr id="7" name="TextBox 6">
            <a:extLst>
              <a:ext uri="{FF2B5EF4-FFF2-40B4-BE49-F238E27FC236}">
                <a16:creationId xmlns:a16="http://schemas.microsoft.com/office/drawing/2014/main" id="{558A2917-73B3-8E70-9375-07462DF87269}"/>
              </a:ext>
            </a:extLst>
          </p:cNvPr>
          <p:cNvSpPr txBox="1"/>
          <p:nvPr/>
        </p:nvSpPr>
        <p:spPr>
          <a:xfrm>
            <a:off x="2286000" y="3396932"/>
            <a:ext cx="4572000" cy="307777"/>
          </a:xfrm>
          <a:prstGeom prst="rect">
            <a:avLst/>
          </a:prstGeom>
          <a:noFill/>
        </p:spPr>
        <p:txBody>
          <a:bodyPr wrap="square">
            <a:spAutoFit/>
          </a:bodyPr>
          <a:lstStyle/>
          <a:p>
            <a:pPr algn="ctr"/>
            <a:r>
              <a:rPr lang="uk-UA" dirty="0"/>
              <a:t>[Результати комбінаторного пошуку]</a:t>
            </a:r>
          </a:p>
        </p:txBody>
      </p:sp>
    </p:spTree>
    <p:extLst>
      <p:ext uri="{BB962C8B-B14F-4D97-AF65-F5344CB8AC3E}">
        <p14:creationId xmlns:p14="http://schemas.microsoft.com/office/powerpoint/2010/main" val="214913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7A2C-1279-5131-C586-7481DBB4E6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C45A6CC-74BC-BABA-72C8-130D653FE7EC}"/>
              </a:ext>
            </a:extLst>
          </p:cNvPr>
          <p:cNvSpPr>
            <a:spLocks noGrp="1"/>
          </p:cNvSpPr>
          <p:nvPr>
            <p:ph type="body" sz="quarter" idx="11"/>
          </p:nvPr>
        </p:nvSpPr>
        <p:spPr/>
        <p:txBody>
          <a:bodyPr/>
          <a:lstStyle/>
          <a:p>
            <a:r>
              <a:rPr lang="uk-UA" dirty="0"/>
              <a:t>4. Проведення експериментів на моделі</a:t>
            </a:r>
            <a:endParaRPr lang="en-GB" dirty="0"/>
          </a:p>
        </p:txBody>
      </p:sp>
      <p:sp>
        <p:nvSpPr>
          <p:cNvPr id="3" name="Text Placeholder 2">
            <a:extLst>
              <a:ext uri="{FF2B5EF4-FFF2-40B4-BE49-F238E27FC236}">
                <a16:creationId xmlns:a16="http://schemas.microsoft.com/office/drawing/2014/main" id="{1D3BA3BD-5AFF-6637-6A33-38EDA46CF32D}"/>
              </a:ext>
            </a:extLst>
          </p:cNvPr>
          <p:cNvSpPr>
            <a:spLocks noGrp="1"/>
          </p:cNvSpPr>
          <p:nvPr>
            <p:ph type="body" sz="quarter" idx="12"/>
          </p:nvPr>
        </p:nvSpPr>
        <p:spPr/>
        <p:txBody>
          <a:bodyPr/>
          <a:lstStyle/>
          <a:p>
            <a:r>
              <a:rPr lang="ru-RU" dirty="0" err="1"/>
              <a:t>Аналіз</a:t>
            </a:r>
            <a:r>
              <a:rPr lang="ru-RU" dirty="0"/>
              <a:t> </a:t>
            </a:r>
            <a:r>
              <a:rPr lang="ru-RU" dirty="0" err="1"/>
              <a:t>стабільності</a:t>
            </a:r>
            <a:r>
              <a:rPr lang="ru-RU" dirty="0"/>
              <a:t> з </a:t>
            </a:r>
            <a:r>
              <a:rPr lang="ru-RU" dirty="0" err="1"/>
              <a:t>оптимальними</a:t>
            </a:r>
            <a:r>
              <a:rPr lang="ru-RU" dirty="0"/>
              <a:t> параметрами</a:t>
            </a:r>
            <a:endParaRPr lang="en-GB" dirty="0"/>
          </a:p>
        </p:txBody>
      </p:sp>
      <p:pic>
        <p:nvPicPr>
          <p:cNvPr id="5" name="Picture 4" descr="A screen shot of a computer&#10;&#10;Description automatically generated">
            <a:extLst>
              <a:ext uri="{FF2B5EF4-FFF2-40B4-BE49-F238E27FC236}">
                <a16:creationId xmlns:a16="http://schemas.microsoft.com/office/drawing/2014/main" id="{17866DE5-7795-6E45-6903-71B749521553}"/>
              </a:ext>
            </a:extLst>
          </p:cNvPr>
          <p:cNvPicPr>
            <a:picLocks noChangeAspect="1"/>
          </p:cNvPicPr>
          <p:nvPr/>
        </p:nvPicPr>
        <p:blipFill>
          <a:blip r:embed="rId3"/>
          <a:stretch>
            <a:fillRect/>
          </a:stretch>
        </p:blipFill>
        <p:spPr>
          <a:xfrm>
            <a:off x="1511935" y="1580197"/>
            <a:ext cx="6120130" cy="1983105"/>
          </a:xfrm>
          <a:prstGeom prst="rect">
            <a:avLst/>
          </a:prstGeom>
        </p:spPr>
      </p:pic>
      <p:sp>
        <p:nvSpPr>
          <p:cNvPr id="7" name="TextBox 6">
            <a:extLst>
              <a:ext uri="{FF2B5EF4-FFF2-40B4-BE49-F238E27FC236}">
                <a16:creationId xmlns:a16="http://schemas.microsoft.com/office/drawing/2014/main" id="{54129BE7-447F-05E2-D8EB-A3B84716EF8C}"/>
              </a:ext>
            </a:extLst>
          </p:cNvPr>
          <p:cNvSpPr txBox="1"/>
          <p:nvPr/>
        </p:nvSpPr>
        <p:spPr>
          <a:xfrm>
            <a:off x="2286000" y="3563302"/>
            <a:ext cx="4572000" cy="307777"/>
          </a:xfrm>
          <a:prstGeom prst="rect">
            <a:avLst/>
          </a:prstGeom>
          <a:noFill/>
        </p:spPr>
        <p:txBody>
          <a:bodyPr wrap="square">
            <a:spAutoFit/>
          </a:bodyPr>
          <a:lstStyle/>
          <a:p>
            <a:pPr algn="ctr"/>
            <a:r>
              <a:rPr lang="uk-UA" dirty="0"/>
              <a:t>[Аналіз моделі з оптимальними параметрами]</a:t>
            </a:r>
          </a:p>
        </p:txBody>
      </p:sp>
    </p:spTree>
    <p:extLst>
      <p:ext uri="{BB962C8B-B14F-4D97-AF65-F5344CB8AC3E}">
        <p14:creationId xmlns:p14="http://schemas.microsoft.com/office/powerpoint/2010/main" val="331384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749FF-E5E9-38D9-2DFA-957D32E130F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138F48-14BD-1DF3-876D-127279025F06}"/>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E52122E1-50C3-C969-CDCA-D0FA9D05FB70}"/>
              </a:ext>
            </a:extLst>
          </p:cNvPr>
          <p:cNvSpPr>
            <a:spLocks noGrp="1"/>
          </p:cNvSpPr>
          <p:nvPr>
            <p:ph type="body" sz="quarter" idx="12"/>
          </p:nvPr>
        </p:nvSpPr>
        <p:spPr/>
        <p:txBody>
          <a:bodyPr/>
          <a:lstStyle/>
          <a:p>
            <a:r>
              <a:rPr lang="ru-RU" dirty="0" err="1"/>
              <a:t>Аналіз</a:t>
            </a:r>
            <a:r>
              <a:rPr lang="ru-RU" dirty="0"/>
              <a:t> </a:t>
            </a:r>
            <a:r>
              <a:rPr lang="ru-RU" dirty="0" err="1"/>
              <a:t>залежності</a:t>
            </a:r>
            <a:r>
              <a:rPr lang="ru-RU" dirty="0"/>
              <a:t> </a:t>
            </a:r>
            <a:r>
              <a:rPr lang="ru-RU" dirty="0" err="1"/>
              <a:t>довжини</a:t>
            </a:r>
            <a:r>
              <a:rPr lang="ru-RU" dirty="0"/>
              <a:t> </a:t>
            </a:r>
            <a:r>
              <a:rPr lang="ru-RU" dirty="0" err="1"/>
              <a:t>черги</a:t>
            </a:r>
            <a:r>
              <a:rPr lang="ru-RU" dirty="0"/>
              <a:t> </a:t>
            </a:r>
            <a:r>
              <a:rPr lang="ru-RU" dirty="0" err="1"/>
              <a:t>від</a:t>
            </a:r>
            <a:r>
              <a:rPr lang="ru-RU" dirty="0"/>
              <a:t> фаз </a:t>
            </a:r>
            <a:r>
              <a:rPr lang="ru-RU" dirty="0" err="1"/>
              <a:t>світлофора</a:t>
            </a:r>
            <a:endParaRPr lang="en-GB" dirty="0"/>
          </a:p>
        </p:txBody>
      </p:sp>
      <p:sp>
        <p:nvSpPr>
          <p:cNvPr id="4" name="Text Placeholder 3">
            <a:extLst>
              <a:ext uri="{FF2B5EF4-FFF2-40B4-BE49-F238E27FC236}">
                <a16:creationId xmlns:a16="http://schemas.microsoft.com/office/drawing/2014/main" id="{E75993C3-42C1-A0A3-F0F3-AC98FF6C9F18}"/>
              </a:ext>
            </a:extLst>
          </p:cNvPr>
          <p:cNvSpPr>
            <a:spLocks noGrp="1"/>
          </p:cNvSpPr>
          <p:nvPr>
            <p:ph type="body" sz="quarter" idx="13"/>
          </p:nvPr>
        </p:nvSpPr>
        <p:spPr>
          <a:xfrm>
            <a:off x="340162" y="1494332"/>
            <a:ext cx="7417217" cy="3130056"/>
          </a:xfrm>
        </p:spPr>
        <p:txBody>
          <a:bodyPr>
            <a:normAutofit fontScale="92500" lnSpcReduction="20000"/>
          </a:bodyPr>
          <a:lstStyle/>
          <a:p>
            <a:pPr algn="just"/>
            <a:r>
              <a:rPr lang="ru-RU" sz="2400" dirty="0" err="1"/>
              <a:t>Експериментально</a:t>
            </a:r>
            <a:r>
              <a:rPr lang="ru-RU" sz="2400" dirty="0"/>
              <a:t> </a:t>
            </a:r>
            <a:r>
              <a:rPr lang="ru-RU" sz="2400" dirty="0" err="1"/>
              <a:t>встановлено</a:t>
            </a:r>
            <a:r>
              <a:rPr lang="ru-RU" sz="2400" dirty="0"/>
              <a:t>, </a:t>
            </a:r>
            <a:r>
              <a:rPr lang="ru-RU" sz="2400" dirty="0" err="1"/>
              <a:t>що</a:t>
            </a:r>
            <a:r>
              <a:rPr lang="ru-RU" sz="2400" dirty="0"/>
              <a:t> </a:t>
            </a:r>
            <a:r>
              <a:rPr lang="ru-RU" sz="2400" dirty="0" err="1"/>
              <a:t>середні</a:t>
            </a:r>
            <a:r>
              <a:rPr lang="ru-RU" sz="2400" dirty="0"/>
              <a:t> </a:t>
            </a:r>
            <a:r>
              <a:rPr lang="ru-RU" sz="2400" dirty="0" err="1"/>
              <a:t>черги</a:t>
            </a:r>
            <a:r>
              <a:rPr lang="ru-RU" sz="2400" dirty="0"/>
              <a:t> </a:t>
            </a:r>
            <a:r>
              <a:rPr lang="ru-RU" sz="2400" dirty="0" err="1"/>
              <a:t>автомобілів</a:t>
            </a:r>
            <a:r>
              <a:rPr lang="ru-RU" sz="2400" dirty="0"/>
              <a:t> у </a:t>
            </a:r>
            <a:r>
              <a:rPr lang="ru-RU" sz="2400" dirty="0" err="1"/>
              <a:t>різних</a:t>
            </a:r>
            <a:r>
              <a:rPr lang="ru-RU" sz="2400" dirty="0"/>
              <a:t> </a:t>
            </a:r>
            <a:r>
              <a:rPr lang="ru-RU" sz="2400" dirty="0" err="1"/>
              <a:t>напрямках</a:t>
            </a:r>
            <a:r>
              <a:rPr lang="ru-RU" sz="2400" dirty="0"/>
              <a:t> </a:t>
            </a:r>
            <a:r>
              <a:rPr lang="ru-RU" sz="2400" dirty="0" err="1"/>
              <a:t>залежать</a:t>
            </a:r>
            <a:r>
              <a:rPr lang="ru-RU" sz="2400" dirty="0"/>
              <a:t> </a:t>
            </a:r>
            <a:r>
              <a:rPr lang="ru-RU" sz="2400" dirty="0" err="1"/>
              <a:t>від</a:t>
            </a:r>
            <a:r>
              <a:rPr lang="ru-RU" sz="2400" dirty="0"/>
              <a:t> </a:t>
            </a:r>
            <a:r>
              <a:rPr lang="ru-RU" sz="2400" dirty="0" err="1"/>
              <a:t>тривалості</a:t>
            </a:r>
            <a:r>
              <a:rPr lang="ru-RU" sz="2400" dirty="0"/>
              <a:t> </a:t>
            </a:r>
            <a:r>
              <a:rPr lang="ru-RU" sz="2400" dirty="0" err="1"/>
              <a:t>першої</a:t>
            </a:r>
            <a:r>
              <a:rPr lang="ru-RU" sz="2400" dirty="0"/>
              <a:t> та </a:t>
            </a:r>
            <a:r>
              <a:rPr lang="ru-RU" sz="2400" dirty="0" err="1"/>
              <a:t>третьої</a:t>
            </a:r>
            <a:r>
              <a:rPr lang="ru-RU" sz="2400" dirty="0"/>
              <a:t> фаз </a:t>
            </a:r>
            <a:r>
              <a:rPr lang="ru-RU" sz="2400" dirty="0" err="1"/>
              <a:t>світлофора</a:t>
            </a:r>
            <a:r>
              <a:rPr lang="ru-RU" sz="2400" dirty="0"/>
              <a:t>. Так, </a:t>
            </a:r>
            <a:r>
              <a:rPr lang="ru-RU" sz="2400" dirty="0" err="1"/>
              <a:t>збільшення</a:t>
            </a:r>
            <a:r>
              <a:rPr lang="ru-RU" sz="2400" dirty="0"/>
              <a:t> </a:t>
            </a:r>
            <a:r>
              <a:rPr lang="ru-RU" sz="2400" dirty="0" err="1"/>
              <a:t>тривалості</a:t>
            </a:r>
            <a:r>
              <a:rPr lang="ru-RU" sz="2400" dirty="0"/>
              <a:t> </a:t>
            </a:r>
            <a:r>
              <a:rPr lang="ru-RU" sz="2400" dirty="0" err="1"/>
              <a:t>першої</a:t>
            </a:r>
            <a:r>
              <a:rPr lang="ru-RU" sz="2400" dirty="0"/>
              <a:t> </a:t>
            </a:r>
            <a:r>
              <a:rPr lang="ru-RU" sz="2400" dirty="0" err="1"/>
              <a:t>фази</a:t>
            </a:r>
            <a:r>
              <a:rPr lang="ru-RU" sz="2400" dirty="0"/>
              <a:t> з 20 секунд до 40 секунд </a:t>
            </a:r>
            <a:r>
              <a:rPr lang="ru-RU" sz="2400" dirty="0" err="1"/>
              <a:t>призводило</a:t>
            </a:r>
            <a:r>
              <a:rPr lang="ru-RU" sz="2400" dirty="0"/>
              <a:t> до </a:t>
            </a:r>
            <a:r>
              <a:rPr lang="ru-RU" sz="2400" dirty="0" err="1"/>
              <a:t>зменшення</a:t>
            </a:r>
            <a:r>
              <a:rPr lang="ru-RU" sz="2400" dirty="0"/>
              <a:t> </a:t>
            </a:r>
            <a:r>
              <a:rPr lang="ru-RU" sz="2400" dirty="0" err="1"/>
              <a:t>середньої</a:t>
            </a:r>
            <a:r>
              <a:rPr lang="ru-RU" sz="2400" dirty="0"/>
              <a:t> </a:t>
            </a:r>
            <a:r>
              <a:rPr lang="ru-RU" sz="2400" dirty="0" err="1"/>
              <a:t>довжини</a:t>
            </a:r>
            <a:r>
              <a:rPr lang="ru-RU" sz="2400" dirty="0"/>
              <a:t> </a:t>
            </a:r>
            <a:r>
              <a:rPr lang="ru-RU" sz="2400" dirty="0" err="1"/>
              <a:t>черги</a:t>
            </a:r>
            <a:r>
              <a:rPr lang="ru-RU" sz="2400" dirty="0"/>
              <a:t> у </a:t>
            </a:r>
            <a:r>
              <a:rPr lang="ru-RU" sz="2400" dirty="0" err="1"/>
              <a:t>напрямках</a:t>
            </a:r>
            <a:r>
              <a:rPr lang="ru-RU" sz="2400" dirty="0"/>
              <a:t> 1 та 2 на 25%, </a:t>
            </a:r>
            <a:r>
              <a:rPr lang="ru-RU" sz="2400" dirty="0" err="1"/>
              <a:t>проте</a:t>
            </a:r>
            <a:r>
              <a:rPr lang="ru-RU" sz="2400" dirty="0"/>
              <a:t> </a:t>
            </a:r>
            <a:r>
              <a:rPr lang="ru-RU" sz="2400" dirty="0" err="1"/>
              <a:t>збільшувало</a:t>
            </a:r>
            <a:r>
              <a:rPr lang="ru-RU" sz="2400" dirty="0"/>
              <a:t> </a:t>
            </a:r>
            <a:r>
              <a:rPr lang="ru-RU" sz="2400" dirty="0" err="1"/>
              <a:t>чергу</a:t>
            </a:r>
            <a:r>
              <a:rPr lang="ru-RU" sz="2400" dirty="0"/>
              <a:t> в </a:t>
            </a:r>
            <a:r>
              <a:rPr lang="ru-RU" sz="2400" dirty="0" err="1"/>
              <a:t>напрямках</a:t>
            </a:r>
            <a:r>
              <a:rPr lang="ru-RU" sz="2400" dirty="0"/>
              <a:t> 3 та 4 на 40%. </a:t>
            </a:r>
            <a:r>
              <a:rPr lang="ru-RU" sz="2400" dirty="0" err="1"/>
              <a:t>Збільшення</a:t>
            </a:r>
            <a:r>
              <a:rPr lang="ru-RU" sz="2400" dirty="0"/>
              <a:t> </a:t>
            </a:r>
            <a:r>
              <a:rPr lang="ru-RU" sz="2400" dirty="0" err="1"/>
              <a:t>тривалості</a:t>
            </a:r>
            <a:r>
              <a:rPr lang="ru-RU" sz="2400" dirty="0"/>
              <a:t> </a:t>
            </a:r>
            <a:r>
              <a:rPr lang="ru-RU" sz="2400" dirty="0" err="1"/>
              <a:t>третьої</a:t>
            </a:r>
            <a:r>
              <a:rPr lang="ru-RU" sz="2400" dirty="0"/>
              <a:t> </a:t>
            </a:r>
            <a:r>
              <a:rPr lang="ru-RU" sz="2400" dirty="0" err="1"/>
              <a:t>фази</a:t>
            </a:r>
            <a:r>
              <a:rPr lang="ru-RU" sz="2400" dirty="0"/>
              <a:t> з 30 секунд до 60 секунд </a:t>
            </a:r>
            <a:r>
              <a:rPr lang="ru-RU" sz="2400" dirty="0" err="1"/>
              <a:t>зменшувало</a:t>
            </a:r>
            <a:r>
              <a:rPr lang="ru-RU" sz="2400" dirty="0"/>
              <a:t> </a:t>
            </a:r>
            <a:r>
              <a:rPr lang="ru-RU" sz="2400" dirty="0" err="1"/>
              <a:t>середні</a:t>
            </a:r>
            <a:r>
              <a:rPr lang="ru-RU" sz="2400" dirty="0"/>
              <a:t> </a:t>
            </a:r>
            <a:r>
              <a:rPr lang="ru-RU" sz="2400" dirty="0" err="1"/>
              <a:t>черги</a:t>
            </a:r>
            <a:r>
              <a:rPr lang="ru-RU" sz="2400" dirty="0"/>
              <a:t> у </a:t>
            </a:r>
            <a:r>
              <a:rPr lang="ru-RU" sz="2400" dirty="0" err="1"/>
              <a:t>напрямках</a:t>
            </a:r>
            <a:r>
              <a:rPr lang="ru-RU" sz="2400" dirty="0"/>
              <a:t> 3 та 4 на 30%, </a:t>
            </a:r>
            <a:r>
              <a:rPr lang="ru-RU" sz="2400" dirty="0" err="1"/>
              <a:t>але</a:t>
            </a:r>
            <a:r>
              <a:rPr lang="ru-RU" sz="2400" dirty="0"/>
              <a:t> </a:t>
            </a:r>
            <a:r>
              <a:rPr lang="ru-RU" sz="2400" dirty="0" err="1"/>
              <a:t>збільшувало</a:t>
            </a:r>
            <a:r>
              <a:rPr lang="ru-RU" sz="2400" dirty="0"/>
              <a:t> </a:t>
            </a:r>
            <a:r>
              <a:rPr lang="ru-RU" sz="2400" dirty="0" err="1"/>
              <a:t>черги</a:t>
            </a:r>
            <a:r>
              <a:rPr lang="ru-RU" sz="2400" dirty="0"/>
              <a:t> у </a:t>
            </a:r>
            <a:r>
              <a:rPr lang="ru-RU" sz="2400" dirty="0" err="1"/>
              <a:t>напрямках</a:t>
            </a:r>
            <a:r>
              <a:rPr lang="ru-RU" sz="2400" dirty="0"/>
              <a:t> 1 та 2 на 50%. </a:t>
            </a:r>
            <a:r>
              <a:rPr lang="ru-RU" sz="2400" dirty="0" err="1"/>
              <a:t>Це</a:t>
            </a:r>
            <a:r>
              <a:rPr lang="ru-RU" sz="2400" dirty="0"/>
              <a:t> </a:t>
            </a:r>
            <a:r>
              <a:rPr lang="ru-RU" sz="2400" dirty="0" err="1"/>
              <a:t>підкреслює</a:t>
            </a:r>
            <a:r>
              <a:rPr lang="ru-RU" sz="2400" dirty="0"/>
              <a:t> </a:t>
            </a:r>
            <a:r>
              <a:rPr lang="ru-RU" sz="2400" dirty="0" err="1"/>
              <a:t>необхідність</a:t>
            </a:r>
            <a:r>
              <a:rPr lang="ru-RU" sz="2400" dirty="0"/>
              <a:t> балансу у </a:t>
            </a:r>
            <a:r>
              <a:rPr lang="ru-RU" sz="2400" dirty="0" err="1"/>
              <a:t>розподілі</a:t>
            </a:r>
            <a:r>
              <a:rPr lang="ru-RU" sz="2400" dirty="0"/>
              <a:t> часу пропуску </a:t>
            </a:r>
            <a:r>
              <a:rPr lang="ru-RU" sz="2400" dirty="0" err="1"/>
              <a:t>між</a:t>
            </a:r>
            <a:r>
              <a:rPr lang="ru-RU" sz="2400" dirty="0"/>
              <a:t> </a:t>
            </a:r>
            <a:r>
              <a:rPr lang="ru-RU" sz="2400" dirty="0" err="1"/>
              <a:t>напрямками</a:t>
            </a:r>
            <a:r>
              <a:rPr lang="ru-RU" sz="2400" dirty="0"/>
              <a:t>.</a:t>
            </a:r>
            <a:endParaRPr lang="en-GB" sz="2400" dirty="0"/>
          </a:p>
        </p:txBody>
      </p:sp>
    </p:spTree>
    <p:extLst>
      <p:ext uri="{BB962C8B-B14F-4D97-AF65-F5344CB8AC3E}">
        <p14:creationId xmlns:p14="http://schemas.microsoft.com/office/powerpoint/2010/main" val="73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09B4-CBEA-D3A6-291A-58175212377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B28B2D-E53B-A306-CD9E-3EC17B17E3DB}"/>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96706A8B-FB70-4DBE-481C-E7934604C7E8}"/>
              </a:ext>
            </a:extLst>
          </p:cNvPr>
          <p:cNvSpPr>
            <a:spLocks noGrp="1"/>
          </p:cNvSpPr>
          <p:nvPr>
            <p:ph type="body" sz="quarter" idx="12"/>
          </p:nvPr>
        </p:nvSpPr>
        <p:spPr/>
        <p:txBody>
          <a:bodyPr/>
          <a:lstStyle/>
          <a:p>
            <a:pPr algn="just"/>
            <a:r>
              <a:rPr lang="ru-RU" dirty="0" err="1"/>
              <a:t>Вхідні</a:t>
            </a:r>
            <a:r>
              <a:rPr lang="ru-RU" dirty="0"/>
              <a:t> </a:t>
            </a:r>
            <a:r>
              <a:rPr lang="ru-RU" dirty="0" err="1"/>
              <a:t>змінні</a:t>
            </a:r>
            <a:endParaRPr lang="en-GB" dirty="0"/>
          </a:p>
        </p:txBody>
      </p:sp>
      <p:sp>
        <p:nvSpPr>
          <p:cNvPr id="4" name="Text Placeholder 3">
            <a:extLst>
              <a:ext uri="{FF2B5EF4-FFF2-40B4-BE49-F238E27FC236}">
                <a16:creationId xmlns:a16="http://schemas.microsoft.com/office/drawing/2014/main" id="{1858CDF1-1689-320E-4AE0-C9B3E8D60013}"/>
              </a:ext>
            </a:extLst>
          </p:cNvPr>
          <p:cNvSpPr>
            <a:spLocks noGrp="1"/>
          </p:cNvSpPr>
          <p:nvPr>
            <p:ph type="body" sz="quarter" idx="13"/>
          </p:nvPr>
        </p:nvSpPr>
        <p:spPr>
          <a:xfrm>
            <a:off x="340162" y="1494332"/>
            <a:ext cx="4660045" cy="3130056"/>
          </a:xfrm>
        </p:spPr>
        <p:txBody>
          <a:bodyPr>
            <a:normAutofit fontScale="92500" lnSpcReduction="20000"/>
          </a:bodyPr>
          <a:lstStyle/>
          <a:p>
            <a:pPr algn="just">
              <a:lnSpc>
                <a:spcPct val="150000"/>
              </a:lnSpc>
            </a:pPr>
            <a:r>
              <a:rPr lang="uk-UA" sz="1600" dirty="0">
                <a:effectLst/>
                <a:latin typeface="+mj-lt"/>
                <a:ea typeface="Calibri" panose="020F0502020204030204" pitchFamily="34" charset="0"/>
                <a:cs typeface="Times New Roman" panose="02020603050405020304" pitchFamily="18" charset="0"/>
              </a:rPr>
              <a:t>Модель має такі вхідні змінні:</a:t>
            </a:r>
            <a:endParaRPr lang="en-GB" sz="16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600" dirty="0">
                <a:effectLst/>
                <a:latin typeface="+mj-lt"/>
                <a:ea typeface="Calibri" panose="020F0502020204030204" pitchFamily="34" charset="0"/>
                <a:cs typeface="Times New Roman" panose="02020603050405020304" pitchFamily="18" charset="0"/>
              </a:rPr>
              <a:t>Інтенсивність руху автомобілів у кожному з чотирьох напрямків (задані у таблиці 2 "ЗАВДАННЯ").</a:t>
            </a:r>
            <a:endParaRPr lang="en-GB" sz="16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600" dirty="0">
                <a:effectLst/>
                <a:latin typeface="+mj-lt"/>
                <a:ea typeface="Calibri" panose="020F0502020204030204" pitchFamily="34" charset="0"/>
                <a:cs typeface="Times New Roman" panose="02020603050405020304" pitchFamily="18" charset="0"/>
              </a:rPr>
              <a:t>Тривалість жовтої фази (фіксована, 10 секунд).</a:t>
            </a:r>
            <a:endParaRPr lang="en-GB" sz="16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600" dirty="0">
                <a:effectLst/>
                <a:latin typeface="+mj-lt"/>
                <a:ea typeface="Calibri" panose="020F0502020204030204" pitchFamily="34" charset="0"/>
                <a:cs typeface="Times New Roman" panose="02020603050405020304" pitchFamily="18" charset="0"/>
              </a:rPr>
              <a:t>Тривалість першої фази (задається користувачем, 20 секунд за замовчуванням).</a:t>
            </a:r>
            <a:endParaRPr lang="en-GB" sz="1600" dirty="0">
              <a:effectLst/>
              <a:latin typeface="+mj-lt"/>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600" dirty="0">
                <a:effectLst/>
                <a:latin typeface="+mj-lt"/>
                <a:ea typeface="Calibri" panose="020F0502020204030204" pitchFamily="34" charset="0"/>
                <a:cs typeface="Times New Roman" panose="02020603050405020304" pitchFamily="18" charset="0"/>
              </a:rPr>
              <a:t>Тривалість третьої фази (задається користувачем, 30 секунд за замовчуванням).</a:t>
            </a:r>
            <a:endParaRPr lang="en-GB" dirty="0">
              <a:latin typeface="+mj-lt"/>
            </a:endParaRPr>
          </a:p>
        </p:txBody>
      </p:sp>
      <p:pic>
        <p:nvPicPr>
          <p:cNvPr id="6" name="Picture 5">
            <a:extLst>
              <a:ext uri="{FF2B5EF4-FFF2-40B4-BE49-F238E27FC236}">
                <a16:creationId xmlns:a16="http://schemas.microsoft.com/office/drawing/2014/main" id="{C668CBEF-B030-F0B1-EF41-C339A8B427A4}"/>
              </a:ext>
            </a:extLst>
          </p:cNvPr>
          <p:cNvPicPr>
            <a:picLocks noChangeAspect="1"/>
          </p:cNvPicPr>
          <p:nvPr/>
        </p:nvPicPr>
        <p:blipFill>
          <a:blip r:embed="rId3"/>
          <a:stretch>
            <a:fillRect/>
          </a:stretch>
        </p:blipFill>
        <p:spPr>
          <a:xfrm>
            <a:off x="5000922" y="1506225"/>
            <a:ext cx="3814664" cy="1241866"/>
          </a:xfrm>
          <a:prstGeom prst="rect">
            <a:avLst/>
          </a:prstGeom>
        </p:spPr>
      </p:pic>
      <p:pic>
        <p:nvPicPr>
          <p:cNvPr id="8" name="Picture 7">
            <a:extLst>
              <a:ext uri="{FF2B5EF4-FFF2-40B4-BE49-F238E27FC236}">
                <a16:creationId xmlns:a16="http://schemas.microsoft.com/office/drawing/2014/main" id="{F3691910-78EF-D916-FB01-7BDA92CACECF}"/>
              </a:ext>
            </a:extLst>
          </p:cNvPr>
          <p:cNvPicPr>
            <a:picLocks noChangeAspect="1"/>
          </p:cNvPicPr>
          <p:nvPr/>
        </p:nvPicPr>
        <p:blipFill>
          <a:blip r:embed="rId4"/>
          <a:stretch>
            <a:fillRect/>
          </a:stretch>
        </p:blipFill>
        <p:spPr>
          <a:xfrm>
            <a:off x="5000207" y="2858801"/>
            <a:ext cx="3818075" cy="1004412"/>
          </a:xfrm>
          <a:prstGeom prst="rect">
            <a:avLst/>
          </a:prstGeom>
        </p:spPr>
      </p:pic>
    </p:spTree>
    <p:extLst>
      <p:ext uri="{BB962C8B-B14F-4D97-AF65-F5344CB8AC3E}">
        <p14:creationId xmlns:p14="http://schemas.microsoft.com/office/powerpoint/2010/main" val="967890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CC57-859D-8CF0-5961-59139369F1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898F3E0-2B52-C06E-F76D-48D75EF27D7D}"/>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551E94F0-AA3E-EFB7-9214-E058DB3F521D}"/>
              </a:ext>
            </a:extLst>
          </p:cNvPr>
          <p:cNvSpPr>
            <a:spLocks noGrp="1"/>
          </p:cNvSpPr>
          <p:nvPr>
            <p:ph type="body" sz="quarter" idx="12"/>
          </p:nvPr>
        </p:nvSpPr>
        <p:spPr>
          <a:xfrm>
            <a:off x="334824" y="1040328"/>
            <a:ext cx="7417217" cy="583290"/>
          </a:xfrm>
        </p:spPr>
        <p:txBody>
          <a:bodyPr/>
          <a:lstStyle/>
          <a:p>
            <a:r>
              <a:rPr lang="ru-RU" dirty="0" err="1"/>
              <a:t>Результати</a:t>
            </a:r>
            <a:r>
              <a:rPr lang="ru-RU" dirty="0"/>
              <a:t> </a:t>
            </a:r>
            <a:r>
              <a:rPr lang="ru-RU" dirty="0" err="1"/>
              <a:t>застосування</a:t>
            </a:r>
            <a:r>
              <a:rPr lang="ru-RU" dirty="0"/>
              <a:t> </a:t>
            </a:r>
            <a:r>
              <a:rPr lang="ru-RU" dirty="0" err="1"/>
              <a:t>модифікованого</a:t>
            </a:r>
            <a:r>
              <a:rPr lang="ru-RU" dirty="0"/>
              <a:t> </a:t>
            </a:r>
            <a:r>
              <a:rPr lang="ru-RU" dirty="0" err="1"/>
              <a:t>еволюційного</a:t>
            </a:r>
            <a:r>
              <a:rPr lang="ru-RU" dirty="0"/>
              <a:t> алгоритму</a:t>
            </a:r>
            <a:endParaRPr lang="en-GB" dirty="0"/>
          </a:p>
        </p:txBody>
      </p:sp>
      <p:sp>
        <p:nvSpPr>
          <p:cNvPr id="4" name="Text Placeholder 3">
            <a:extLst>
              <a:ext uri="{FF2B5EF4-FFF2-40B4-BE49-F238E27FC236}">
                <a16:creationId xmlns:a16="http://schemas.microsoft.com/office/drawing/2014/main" id="{FA1CE7FD-CE73-D21A-EF7C-D98302B3C189}"/>
              </a:ext>
            </a:extLst>
          </p:cNvPr>
          <p:cNvSpPr>
            <a:spLocks noGrp="1"/>
          </p:cNvSpPr>
          <p:nvPr>
            <p:ph type="body" sz="quarter" idx="13"/>
          </p:nvPr>
        </p:nvSpPr>
        <p:spPr>
          <a:xfrm>
            <a:off x="340162" y="1623618"/>
            <a:ext cx="7417217" cy="3000770"/>
          </a:xfrm>
        </p:spPr>
        <p:txBody>
          <a:bodyPr>
            <a:normAutofit fontScale="92500" lnSpcReduction="10000"/>
          </a:bodyPr>
          <a:lstStyle/>
          <a:p>
            <a:pPr algn="just"/>
            <a:r>
              <a:rPr lang="ru-RU" sz="2400" dirty="0" err="1"/>
              <a:t>Модифікований</a:t>
            </a:r>
            <a:r>
              <a:rPr lang="ru-RU" sz="2400" dirty="0"/>
              <a:t> </a:t>
            </a:r>
            <a:r>
              <a:rPr lang="ru-RU" sz="2400" dirty="0" err="1"/>
              <a:t>еволюційний</a:t>
            </a:r>
            <a:r>
              <a:rPr lang="ru-RU" sz="2400" dirty="0"/>
              <a:t> алгоритм </a:t>
            </a:r>
            <a:r>
              <a:rPr lang="ru-RU" sz="2400" dirty="0" err="1"/>
              <a:t>продемонстрував</a:t>
            </a:r>
            <a:r>
              <a:rPr lang="ru-RU" sz="2400" dirty="0"/>
              <a:t> </a:t>
            </a:r>
            <a:r>
              <a:rPr lang="ru-RU" sz="2400" dirty="0" err="1"/>
              <a:t>здатність</a:t>
            </a:r>
            <a:r>
              <a:rPr lang="ru-RU" sz="2400" dirty="0"/>
              <a:t> </a:t>
            </a:r>
            <a:r>
              <a:rPr lang="ru-RU" sz="2400" dirty="0" err="1"/>
              <a:t>збігатися</a:t>
            </a:r>
            <a:r>
              <a:rPr lang="ru-RU" sz="2400" dirty="0"/>
              <a:t> до </a:t>
            </a:r>
            <a:r>
              <a:rPr lang="ru-RU" sz="2400" dirty="0" err="1"/>
              <a:t>оптимальних</a:t>
            </a:r>
            <a:r>
              <a:rPr lang="ru-RU" sz="2400" dirty="0"/>
              <a:t> </a:t>
            </a:r>
            <a:r>
              <a:rPr lang="ru-RU" sz="2400" dirty="0" err="1"/>
              <a:t>параметрів</a:t>
            </a:r>
            <a:r>
              <a:rPr lang="ru-RU" sz="2400" dirty="0"/>
              <a:t> </a:t>
            </a:r>
            <a:r>
              <a:rPr lang="ru-RU" sz="2400" dirty="0" err="1"/>
              <a:t>тривалості</a:t>
            </a:r>
            <a:r>
              <a:rPr lang="ru-RU" sz="2400" dirty="0"/>
              <a:t> фаз </a:t>
            </a:r>
            <a:r>
              <a:rPr lang="ru-RU" sz="2400" dirty="0" err="1"/>
              <a:t>світлофора</a:t>
            </a:r>
            <a:r>
              <a:rPr lang="ru-RU" sz="2400" dirty="0"/>
              <a:t>, </a:t>
            </a:r>
            <a:r>
              <a:rPr lang="ru-RU" sz="2400" dirty="0" err="1"/>
              <a:t>які</a:t>
            </a:r>
            <a:r>
              <a:rPr lang="ru-RU" sz="2400" dirty="0"/>
              <a:t> </a:t>
            </a:r>
            <a:r>
              <a:rPr lang="ru-RU" sz="2400" dirty="0" err="1"/>
              <a:t>мінімізують</a:t>
            </a:r>
            <a:r>
              <a:rPr lang="ru-RU" sz="2400" dirty="0"/>
              <a:t> </a:t>
            </a:r>
            <a:r>
              <a:rPr lang="ru-RU" sz="2400" dirty="0" err="1"/>
              <a:t>середню</a:t>
            </a:r>
            <a:r>
              <a:rPr lang="ru-RU" sz="2400" dirty="0"/>
              <a:t> </a:t>
            </a:r>
            <a:r>
              <a:rPr lang="ru-RU" sz="2400" dirty="0" err="1"/>
              <a:t>чергу</a:t>
            </a:r>
            <a:r>
              <a:rPr lang="ru-RU" sz="2400" dirty="0"/>
              <a:t> на </a:t>
            </a:r>
            <a:r>
              <a:rPr lang="ru-RU" sz="2400" dirty="0" err="1"/>
              <a:t>перехресті</a:t>
            </a:r>
            <a:r>
              <a:rPr lang="ru-RU" sz="2400" dirty="0"/>
              <a:t>. </a:t>
            </a:r>
            <a:r>
              <a:rPr lang="ru-RU" sz="2400" dirty="0" err="1"/>
              <a:t>Застосування</a:t>
            </a:r>
            <a:r>
              <a:rPr lang="ru-RU" sz="2400" dirty="0"/>
              <a:t> </a:t>
            </a:r>
            <a:r>
              <a:rPr lang="ru-RU" sz="2400" dirty="0" err="1"/>
              <a:t>турнірного</a:t>
            </a:r>
            <a:r>
              <a:rPr lang="ru-RU" sz="2400" dirty="0"/>
              <a:t> </a:t>
            </a:r>
            <a:r>
              <a:rPr lang="ru-RU" sz="2400" dirty="0" err="1"/>
              <a:t>відбору</a:t>
            </a:r>
            <a:r>
              <a:rPr lang="ru-RU" sz="2400" dirty="0"/>
              <a:t>, </a:t>
            </a:r>
            <a:r>
              <a:rPr lang="ru-RU" sz="2400" dirty="0" err="1"/>
              <a:t>елітаризму</a:t>
            </a:r>
            <a:r>
              <a:rPr lang="ru-RU" sz="2400" dirty="0"/>
              <a:t>, </a:t>
            </a:r>
            <a:r>
              <a:rPr lang="ru-RU" sz="2400" dirty="0" err="1"/>
              <a:t>мутації</a:t>
            </a:r>
            <a:r>
              <a:rPr lang="ru-RU" sz="2400" dirty="0"/>
              <a:t> та </a:t>
            </a:r>
            <a:r>
              <a:rPr lang="ru-RU" sz="2400" dirty="0" err="1"/>
              <a:t>схрещування</a:t>
            </a:r>
            <a:r>
              <a:rPr lang="ru-RU" sz="2400" dirty="0"/>
              <a:t> у </a:t>
            </a:r>
            <a:r>
              <a:rPr lang="ru-RU" sz="2400" dirty="0" err="1"/>
              <a:t>алгоритмі</a:t>
            </a:r>
            <a:r>
              <a:rPr lang="ru-RU" sz="2400" dirty="0"/>
              <a:t> дозволило </a:t>
            </a:r>
            <a:r>
              <a:rPr lang="ru-RU" sz="2400" dirty="0" err="1"/>
              <a:t>дослідити</a:t>
            </a:r>
            <a:r>
              <a:rPr lang="ru-RU" sz="2400" dirty="0"/>
              <a:t> </a:t>
            </a:r>
            <a:r>
              <a:rPr lang="ru-RU" sz="2400" dirty="0" err="1"/>
              <a:t>простір</a:t>
            </a:r>
            <a:r>
              <a:rPr lang="ru-RU" sz="2400" dirty="0"/>
              <a:t> </a:t>
            </a:r>
            <a:r>
              <a:rPr lang="ru-RU" sz="2400" dirty="0" err="1"/>
              <a:t>рішень</a:t>
            </a:r>
            <a:r>
              <a:rPr lang="ru-RU" sz="2400" dirty="0"/>
              <a:t> та </a:t>
            </a:r>
            <a:r>
              <a:rPr lang="ru-RU" sz="2400" dirty="0" err="1"/>
              <a:t>знайти</a:t>
            </a:r>
            <a:r>
              <a:rPr lang="ru-RU" sz="2400" dirty="0"/>
              <a:t> </a:t>
            </a:r>
            <a:r>
              <a:rPr lang="ru-RU" sz="2400" dirty="0" err="1"/>
              <a:t>ефективні</a:t>
            </a:r>
            <a:r>
              <a:rPr lang="ru-RU" sz="2400" dirty="0"/>
              <a:t> </a:t>
            </a:r>
            <a:r>
              <a:rPr lang="ru-RU" sz="2400" dirty="0" err="1"/>
              <a:t>набори</a:t>
            </a:r>
            <a:r>
              <a:rPr lang="ru-RU" sz="2400" dirty="0"/>
              <a:t> тривалостей фаз. </a:t>
            </a:r>
            <a:r>
              <a:rPr lang="ru-RU" sz="2400" dirty="0" err="1"/>
              <a:t>Порівняння</a:t>
            </a:r>
            <a:r>
              <a:rPr lang="ru-RU" sz="2400" dirty="0"/>
              <a:t> з результатами </a:t>
            </a:r>
            <a:r>
              <a:rPr lang="ru-RU" sz="2400" dirty="0" err="1"/>
              <a:t>комбінаторного</a:t>
            </a:r>
            <a:r>
              <a:rPr lang="ru-RU" sz="2400" dirty="0"/>
              <a:t> </a:t>
            </a:r>
            <a:r>
              <a:rPr lang="ru-RU" sz="2400" dirty="0" err="1"/>
              <a:t>пошуку</a:t>
            </a:r>
            <a:r>
              <a:rPr lang="ru-RU" sz="2400" dirty="0"/>
              <a:t> </a:t>
            </a:r>
            <a:r>
              <a:rPr lang="ru-RU" sz="2400" dirty="0" err="1"/>
              <a:t>підтвердило</a:t>
            </a:r>
            <a:r>
              <a:rPr lang="ru-RU" sz="2400" dirty="0"/>
              <a:t> </a:t>
            </a:r>
            <a:r>
              <a:rPr lang="ru-RU" sz="2400" dirty="0" err="1"/>
              <a:t>коректність</a:t>
            </a:r>
            <a:r>
              <a:rPr lang="ru-RU" sz="2400" dirty="0"/>
              <a:t> </a:t>
            </a:r>
            <a:r>
              <a:rPr lang="ru-RU" sz="2400" dirty="0" err="1"/>
              <a:t>отриманих</a:t>
            </a:r>
            <a:r>
              <a:rPr lang="ru-RU" sz="2400" dirty="0"/>
              <a:t> </a:t>
            </a:r>
            <a:r>
              <a:rPr lang="ru-RU" sz="2400" dirty="0" err="1"/>
              <a:t>результатів</a:t>
            </a:r>
            <a:r>
              <a:rPr lang="ru-RU" sz="2400" dirty="0"/>
              <a:t> </a:t>
            </a:r>
            <a:r>
              <a:rPr lang="ru-RU" sz="2400" dirty="0" err="1"/>
              <a:t>еволюційним</a:t>
            </a:r>
            <a:r>
              <a:rPr lang="ru-RU" sz="2400" dirty="0"/>
              <a:t> алгоритмом, </a:t>
            </a:r>
            <a:r>
              <a:rPr lang="ru-RU" sz="2400" dirty="0" err="1"/>
              <a:t>розходження</a:t>
            </a:r>
            <a:r>
              <a:rPr lang="ru-RU" sz="2400" dirty="0"/>
              <a:t> становило </a:t>
            </a:r>
            <a:r>
              <a:rPr lang="ru-RU" sz="2400" dirty="0" err="1"/>
              <a:t>менше</a:t>
            </a:r>
            <a:r>
              <a:rPr lang="ru-RU" sz="2400" dirty="0"/>
              <a:t> </a:t>
            </a:r>
            <a:r>
              <a:rPr lang="ru-RU" sz="2400" dirty="0" err="1"/>
              <a:t>ніж</a:t>
            </a:r>
            <a:r>
              <a:rPr lang="ru-RU" sz="2400" dirty="0"/>
              <a:t> 2%.</a:t>
            </a:r>
            <a:endParaRPr lang="en-GB" sz="2400" dirty="0"/>
          </a:p>
        </p:txBody>
      </p:sp>
    </p:spTree>
    <p:extLst>
      <p:ext uri="{BB962C8B-B14F-4D97-AF65-F5344CB8AC3E}">
        <p14:creationId xmlns:p14="http://schemas.microsoft.com/office/powerpoint/2010/main" val="96323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21586-24BA-7BD1-F6EA-749E516B63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D80D543-2289-2295-8369-3ADF51E30B41}"/>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E59D9B97-087E-C165-85C1-90D6AB7BB498}"/>
              </a:ext>
            </a:extLst>
          </p:cNvPr>
          <p:cNvSpPr>
            <a:spLocks noGrp="1"/>
          </p:cNvSpPr>
          <p:nvPr>
            <p:ph type="body" sz="quarter" idx="12"/>
          </p:nvPr>
        </p:nvSpPr>
        <p:spPr/>
        <p:txBody>
          <a:bodyPr/>
          <a:lstStyle/>
          <a:p>
            <a:r>
              <a:rPr lang="ru-RU" dirty="0" err="1"/>
              <a:t>Оптимізовані</a:t>
            </a:r>
            <a:r>
              <a:rPr lang="ru-RU" dirty="0"/>
              <a:t> </a:t>
            </a:r>
            <a:r>
              <a:rPr lang="ru-RU" dirty="0" err="1"/>
              <a:t>параметри</a:t>
            </a:r>
            <a:r>
              <a:rPr lang="ru-RU" dirty="0"/>
              <a:t> </a:t>
            </a:r>
            <a:r>
              <a:rPr lang="ru-RU" dirty="0" err="1"/>
              <a:t>тривалості</a:t>
            </a:r>
            <a:r>
              <a:rPr lang="ru-RU" dirty="0"/>
              <a:t> фаз </a:t>
            </a:r>
            <a:r>
              <a:rPr lang="ru-RU" dirty="0" err="1"/>
              <a:t>світлофорного</a:t>
            </a:r>
            <a:r>
              <a:rPr lang="ru-RU" dirty="0"/>
              <a:t> </a:t>
            </a:r>
            <a:r>
              <a:rPr lang="ru-RU" dirty="0" err="1"/>
              <a:t>об’єкта</a:t>
            </a:r>
            <a:endParaRPr lang="en-GB" dirty="0"/>
          </a:p>
        </p:txBody>
      </p:sp>
      <p:sp>
        <p:nvSpPr>
          <p:cNvPr id="4" name="Text Placeholder 3">
            <a:extLst>
              <a:ext uri="{FF2B5EF4-FFF2-40B4-BE49-F238E27FC236}">
                <a16:creationId xmlns:a16="http://schemas.microsoft.com/office/drawing/2014/main" id="{BEC0FE08-5306-321E-DEED-A5DF039B00AE}"/>
              </a:ext>
            </a:extLst>
          </p:cNvPr>
          <p:cNvSpPr>
            <a:spLocks noGrp="1"/>
          </p:cNvSpPr>
          <p:nvPr>
            <p:ph type="body" sz="quarter" idx="13"/>
          </p:nvPr>
        </p:nvSpPr>
        <p:spPr>
          <a:xfrm>
            <a:off x="340162" y="1494332"/>
            <a:ext cx="7417217" cy="3130056"/>
          </a:xfrm>
        </p:spPr>
        <p:txBody>
          <a:bodyPr>
            <a:normAutofit fontScale="92500" lnSpcReduction="10000"/>
          </a:bodyPr>
          <a:lstStyle/>
          <a:p>
            <a:pPr algn="just"/>
            <a:r>
              <a:rPr lang="ru-RU" sz="2800" dirty="0" err="1"/>
              <a:t>Згідно</a:t>
            </a:r>
            <a:r>
              <a:rPr lang="ru-RU" sz="2800" dirty="0"/>
              <a:t> з результатами </a:t>
            </a:r>
            <a:r>
              <a:rPr lang="ru-RU" sz="2800" dirty="0" err="1"/>
              <a:t>моделювання</a:t>
            </a:r>
            <a:r>
              <a:rPr lang="ru-RU" sz="2800" dirty="0"/>
              <a:t>, </a:t>
            </a:r>
            <a:r>
              <a:rPr lang="ru-RU" sz="2800" dirty="0" err="1"/>
              <a:t>оптимальні</a:t>
            </a:r>
            <a:r>
              <a:rPr lang="ru-RU" sz="2800" dirty="0"/>
              <a:t> </a:t>
            </a:r>
            <a:r>
              <a:rPr lang="ru-RU" sz="2800" dirty="0" err="1"/>
              <a:t>значення</a:t>
            </a:r>
            <a:r>
              <a:rPr lang="ru-RU" sz="2800" dirty="0"/>
              <a:t> </a:t>
            </a:r>
            <a:r>
              <a:rPr lang="ru-RU" sz="2800" dirty="0" err="1"/>
              <a:t>тривалості</a:t>
            </a:r>
            <a:r>
              <a:rPr lang="ru-RU" sz="2800" dirty="0"/>
              <a:t> </a:t>
            </a:r>
            <a:r>
              <a:rPr lang="ru-RU" sz="2800" dirty="0" err="1"/>
              <a:t>першої</a:t>
            </a:r>
            <a:r>
              <a:rPr lang="ru-RU" sz="2800" dirty="0"/>
              <a:t> та </a:t>
            </a:r>
            <a:r>
              <a:rPr lang="ru-RU" sz="2800" dirty="0" err="1"/>
              <a:t>третьої</a:t>
            </a:r>
            <a:r>
              <a:rPr lang="ru-RU" sz="2800" dirty="0"/>
              <a:t> фаз </a:t>
            </a:r>
            <a:r>
              <a:rPr lang="ru-RU" sz="2800" dirty="0" err="1"/>
              <a:t>становлять</a:t>
            </a:r>
            <a:r>
              <a:rPr lang="ru-RU" sz="2800" dirty="0"/>
              <a:t> 25 і 10 </a:t>
            </a:r>
            <a:r>
              <a:rPr lang="ru-RU" sz="2800" dirty="0" err="1"/>
              <a:t>секунди</a:t>
            </a:r>
            <a:r>
              <a:rPr lang="ru-RU" sz="2800" dirty="0"/>
              <a:t> </a:t>
            </a:r>
            <a:r>
              <a:rPr lang="ru-RU" sz="2800" dirty="0" err="1"/>
              <a:t>відповідно</a:t>
            </a:r>
            <a:r>
              <a:rPr lang="ru-RU" sz="2800" dirty="0"/>
              <a:t>. При таких </a:t>
            </a:r>
            <a:r>
              <a:rPr lang="ru-RU" sz="2800" dirty="0" err="1"/>
              <a:t>значеннях</a:t>
            </a:r>
            <a:r>
              <a:rPr lang="ru-RU" sz="2800" dirty="0"/>
              <a:t> </a:t>
            </a:r>
            <a:r>
              <a:rPr lang="ru-RU" sz="2800" dirty="0" err="1"/>
              <a:t>максимальне</a:t>
            </a:r>
            <a:r>
              <a:rPr lang="ru-RU" sz="2800" dirty="0"/>
              <a:t> </a:t>
            </a:r>
            <a:r>
              <a:rPr lang="ru-RU" sz="2800" dirty="0" err="1"/>
              <a:t>середнє</a:t>
            </a:r>
            <a:r>
              <a:rPr lang="ru-RU" sz="2800" dirty="0"/>
              <a:t> </a:t>
            </a:r>
            <a:r>
              <a:rPr lang="ru-RU" sz="2800" dirty="0" err="1"/>
              <a:t>значення</a:t>
            </a:r>
            <a:r>
              <a:rPr lang="ru-RU" sz="2800" dirty="0"/>
              <a:t> </a:t>
            </a:r>
            <a:r>
              <a:rPr lang="ru-RU" sz="2800" dirty="0" err="1"/>
              <a:t>кількості</a:t>
            </a:r>
            <a:r>
              <a:rPr lang="ru-RU" sz="2800" dirty="0"/>
              <a:t> </a:t>
            </a:r>
            <a:r>
              <a:rPr lang="ru-RU" sz="2800" dirty="0" err="1"/>
              <a:t>автомобілів</a:t>
            </a:r>
            <a:r>
              <a:rPr lang="ru-RU" sz="2800" dirty="0"/>
              <a:t>, </a:t>
            </a:r>
            <a:r>
              <a:rPr lang="ru-RU" sz="2800" dirty="0" err="1"/>
              <a:t>що</a:t>
            </a:r>
            <a:r>
              <a:rPr lang="ru-RU" sz="2800" dirty="0"/>
              <a:t> </a:t>
            </a:r>
            <a:r>
              <a:rPr lang="ru-RU" sz="2800" dirty="0" err="1"/>
              <a:t>очікують</a:t>
            </a:r>
            <a:r>
              <a:rPr lang="ru-RU" sz="2800" dirty="0"/>
              <a:t> </a:t>
            </a:r>
            <a:r>
              <a:rPr lang="ru-RU" sz="2800" dirty="0" err="1"/>
              <a:t>переїзду</a:t>
            </a:r>
            <a:r>
              <a:rPr lang="ru-RU" sz="2800" dirty="0"/>
              <a:t> </a:t>
            </a:r>
            <a:r>
              <a:rPr lang="ru-RU" sz="2800" dirty="0" err="1"/>
              <a:t>перехрестя</a:t>
            </a:r>
            <a:r>
              <a:rPr lang="ru-RU" sz="2800" dirty="0"/>
              <a:t> у будь-</a:t>
            </a:r>
            <a:r>
              <a:rPr lang="ru-RU" sz="2800" dirty="0" err="1"/>
              <a:t>якому</a:t>
            </a:r>
            <a:r>
              <a:rPr lang="ru-RU" sz="2800" dirty="0"/>
              <a:t> </a:t>
            </a:r>
            <a:r>
              <a:rPr lang="ru-RU" sz="2800" dirty="0" err="1"/>
              <a:t>напрямку</a:t>
            </a:r>
            <a:r>
              <a:rPr lang="ru-RU" sz="2800" dirty="0"/>
              <a:t>, становить </a:t>
            </a:r>
            <a:r>
              <a:rPr lang="ru-RU" sz="2800" dirty="0" err="1"/>
              <a:t>приблизно</a:t>
            </a:r>
            <a:r>
              <a:rPr lang="ru-RU" sz="2800" dirty="0"/>
              <a:t> 0.91 </a:t>
            </a:r>
            <a:r>
              <a:rPr lang="ru-RU" sz="2800" dirty="0" err="1"/>
              <a:t>автомобілів</a:t>
            </a:r>
            <a:r>
              <a:rPr lang="ru-RU" sz="2800" dirty="0"/>
              <a:t>, </a:t>
            </a:r>
            <a:r>
              <a:rPr lang="ru-RU" sz="2800" dirty="0" err="1"/>
              <a:t>що</a:t>
            </a:r>
            <a:r>
              <a:rPr lang="ru-RU" sz="2800" dirty="0"/>
              <a:t> є </a:t>
            </a:r>
            <a:r>
              <a:rPr lang="ru-RU" sz="2800" dirty="0" err="1"/>
              <a:t>найкращим</a:t>
            </a:r>
            <a:r>
              <a:rPr lang="ru-RU" sz="2800" dirty="0"/>
              <a:t> </a:t>
            </a:r>
            <a:r>
              <a:rPr lang="ru-RU" sz="2800" dirty="0" err="1"/>
              <a:t>показником</a:t>
            </a:r>
            <a:r>
              <a:rPr lang="ru-RU" sz="2800" dirty="0"/>
              <a:t> </a:t>
            </a:r>
            <a:r>
              <a:rPr lang="ru-RU" sz="2800" dirty="0" err="1"/>
              <a:t>серед</a:t>
            </a:r>
            <a:r>
              <a:rPr lang="ru-RU" sz="2800" dirty="0"/>
              <a:t> </a:t>
            </a:r>
            <a:r>
              <a:rPr lang="ru-RU" sz="2800" dirty="0" err="1"/>
              <a:t>усіх</a:t>
            </a:r>
            <a:r>
              <a:rPr lang="ru-RU" sz="2800" dirty="0"/>
              <a:t> </a:t>
            </a:r>
            <a:r>
              <a:rPr lang="ru-RU" sz="2800" dirty="0" err="1"/>
              <a:t>протестованих</a:t>
            </a:r>
            <a:r>
              <a:rPr lang="ru-RU" sz="2800" dirty="0"/>
              <a:t>.</a:t>
            </a:r>
            <a:endParaRPr lang="en-GB" sz="2800" dirty="0"/>
          </a:p>
        </p:txBody>
      </p:sp>
    </p:spTree>
    <p:extLst>
      <p:ext uri="{BB962C8B-B14F-4D97-AF65-F5344CB8AC3E}">
        <p14:creationId xmlns:p14="http://schemas.microsoft.com/office/powerpoint/2010/main" val="364860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274C-98D9-D385-6C3E-322F91B65A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1FE0DE-6267-59B8-03F6-62B1EB4A369E}"/>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37943C12-1B5A-FF72-685E-1F5437FE87E6}"/>
              </a:ext>
            </a:extLst>
          </p:cNvPr>
          <p:cNvSpPr>
            <a:spLocks noGrp="1"/>
          </p:cNvSpPr>
          <p:nvPr>
            <p:ph type="body" sz="quarter" idx="12"/>
          </p:nvPr>
        </p:nvSpPr>
        <p:spPr/>
        <p:txBody>
          <a:bodyPr/>
          <a:lstStyle/>
          <a:p>
            <a:r>
              <a:rPr lang="ru-RU" dirty="0" err="1"/>
              <a:t>Висновок</a:t>
            </a:r>
            <a:r>
              <a:rPr lang="ru-RU" dirty="0"/>
              <a:t> </a:t>
            </a:r>
            <a:r>
              <a:rPr lang="ru-RU" dirty="0" err="1"/>
              <a:t>щодо</a:t>
            </a:r>
            <a:r>
              <a:rPr lang="ru-RU" dirty="0"/>
              <a:t> </a:t>
            </a:r>
            <a:r>
              <a:rPr lang="ru-RU" dirty="0" err="1"/>
              <a:t>ефективності</a:t>
            </a:r>
            <a:r>
              <a:rPr lang="ru-RU" dirty="0"/>
              <a:t> </a:t>
            </a:r>
            <a:r>
              <a:rPr lang="ru-RU" dirty="0" err="1"/>
              <a:t>роботи</a:t>
            </a:r>
            <a:r>
              <a:rPr lang="ru-RU" dirty="0"/>
              <a:t> </a:t>
            </a:r>
            <a:r>
              <a:rPr lang="ru-RU" dirty="0" err="1"/>
              <a:t>світлофора</a:t>
            </a:r>
            <a:endParaRPr lang="en-GB" dirty="0"/>
          </a:p>
        </p:txBody>
      </p:sp>
      <p:sp>
        <p:nvSpPr>
          <p:cNvPr id="4" name="Text Placeholder 3">
            <a:extLst>
              <a:ext uri="{FF2B5EF4-FFF2-40B4-BE49-F238E27FC236}">
                <a16:creationId xmlns:a16="http://schemas.microsoft.com/office/drawing/2014/main" id="{9AED204C-3EF4-83E3-F9A6-84B2774922B0}"/>
              </a:ext>
            </a:extLst>
          </p:cNvPr>
          <p:cNvSpPr>
            <a:spLocks noGrp="1"/>
          </p:cNvSpPr>
          <p:nvPr>
            <p:ph type="body" sz="quarter" idx="13"/>
          </p:nvPr>
        </p:nvSpPr>
        <p:spPr>
          <a:xfrm>
            <a:off x="340162" y="1494332"/>
            <a:ext cx="7417217" cy="3130056"/>
          </a:xfrm>
        </p:spPr>
        <p:txBody>
          <a:bodyPr>
            <a:normAutofit fontScale="92500" lnSpcReduction="20000"/>
          </a:bodyPr>
          <a:lstStyle/>
          <a:p>
            <a:pPr algn="just"/>
            <a:r>
              <a:rPr lang="ru-RU" sz="2800" dirty="0" err="1"/>
              <a:t>Отримані</a:t>
            </a:r>
            <a:r>
              <a:rPr lang="ru-RU" sz="2800" dirty="0"/>
              <a:t> </a:t>
            </a:r>
            <a:r>
              <a:rPr lang="ru-RU" sz="2800" dirty="0" err="1"/>
              <a:t>оптимальні</a:t>
            </a:r>
            <a:r>
              <a:rPr lang="ru-RU" sz="2800" dirty="0"/>
              <a:t> </a:t>
            </a:r>
            <a:r>
              <a:rPr lang="ru-RU" sz="2800" dirty="0" err="1"/>
              <a:t>параметри</a:t>
            </a:r>
            <a:r>
              <a:rPr lang="ru-RU" sz="2800" dirty="0"/>
              <a:t> </a:t>
            </a:r>
            <a:r>
              <a:rPr lang="ru-RU" sz="2800" dirty="0" err="1"/>
              <a:t>дозволяють</a:t>
            </a:r>
            <a:r>
              <a:rPr lang="ru-RU" sz="2800" dirty="0"/>
              <a:t> </a:t>
            </a:r>
            <a:r>
              <a:rPr lang="ru-RU" sz="2800" dirty="0" err="1"/>
              <a:t>світлофорному</a:t>
            </a:r>
            <a:r>
              <a:rPr lang="ru-RU" sz="2800" dirty="0"/>
              <a:t> </a:t>
            </a:r>
            <a:r>
              <a:rPr lang="ru-RU" sz="2800" dirty="0" err="1"/>
              <a:t>об’єкту</a:t>
            </a:r>
            <a:r>
              <a:rPr lang="ru-RU" sz="2800" dirty="0"/>
              <a:t> </a:t>
            </a:r>
            <a:r>
              <a:rPr lang="ru-RU" sz="2800" dirty="0" err="1"/>
              <a:t>працювати</a:t>
            </a:r>
            <a:r>
              <a:rPr lang="ru-RU" sz="2800" dirty="0"/>
              <a:t> </a:t>
            </a:r>
            <a:r>
              <a:rPr lang="ru-RU" sz="2800" dirty="0" err="1"/>
              <a:t>ефективніше</a:t>
            </a:r>
            <a:r>
              <a:rPr lang="ru-RU" sz="2800" dirty="0"/>
              <a:t>, </a:t>
            </a:r>
            <a:r>
              <a:rPr lang="ru-RU" sz="2800" dirty="0" err="1"/>
              <a:t>зменшуючи</a:t>
            </a:r>
            <a:r>
              <a:rPr lang="ru-RU" sz="2800" dirty="0"/>
              <a:t> </a:t>
            </a:r>
            <a:r>
              <a:rPr lang="ru-RU" sz="2800" dirty="0" err="1"/>
              <a:t>середні</a:t>
            </a:r>
            <a:r>
              <a:rPr lang="ru-RU" sz="2800" dirty="0"/>
              <a:t> </a:t>
            </a:r>
            <a:r>
              <a:rPr lang="ru-RU" sz="2800" dirty="0" err="1"/>
              <a:t>черги</a:t>
            </a:r>
            <a:r>
              <a:rPr lang="ru-RU" sz="2800" dirty="0"/>
              <a:t> на </a:t>
            </a:r>
            <a:r>
              <a:rPr lang="ru-RU" sz="2800" dirty="0" err="1"/>
              <a:t>перехресті</a:t>
            </a:r>
            <a:r>
              <a:rPr lang="ru-RU" sz="2800" dirty="0"/>
              <a:t> на 40-50% </a:t>
            </a:r>
            <a:r>
              <a:rPr lang="ru-RU" sz="2800" dirty="0" err="1"/>
              <a:t>порівняно</a:t>
            </a:r>
            <a:r>
              <a:rPr lang="ru-RU" sz="2800" dirty="0"/>
              <a:t> з </a:t>
            </a:r>
            <a:r>
              <a:rPr lang="ru-RU" sz="2800" dirty="0" err="1"/>
              <a:t>базовими</a:t>
            </a:r>
            <a:r>
              <a:rPr lang="ru-RU" sz="2800" dirty="0"/>
              <a:t> </a:t>
            </a:r>
            <a:r>
              <a:rPr lang="ru-RU" sz="2800" dirty="0" err="1"/>
              <a:t>налаштуваннями</a:t>
            </a:r>
            <a:r>
              <a:rPr lang="ru-RU" sz="2800" dirty="0"/>
              <a:t> (20 та 30 секунд </a:t>
            </a:r>
            <a:r>
              <a:rPr lang="ru-RU" sz="2800" dirty="0" err="1"/>
              <a:t>відповідно</a:t>
            </a:r>
            <a:r>
              <a:rPr lang="ru-RU" sz="2800" dirty="0"/>
              <a:t>) та </a:t>
            </a:r>
            <a:r>
              <a:rPr lang="ru-RU" sz="2800" dirty="0" err="1"/>
              <a:t>зменшуючи</a:t>
            </a:r>
            <a:r>
              <a:rPr lang="ru-RU" sz="2800" dirty="0"/>
              <a:t> час </a:t>
            </a:r>
            <a:r>
              <a:rPr lang="ru-RU" sz="2800" dirty="0" err="1"/>
              <a:t>затримки</a:t>
            </a:r>
            <a:r>
              <a:rPr lang="ru-RU" sz="2800" dirty="0"/>
              <a:t> </a:t>
            </a:r>
            <a:r>
              <a:rPr lang="ru-RU" sz="2800" dirty="0" err="1"/>
              <a:t>транспортних</a:t>
            </a:r>
            <a:r>
              <a:rPr lang="ru-RU" sz="2800" dirty="0"/>
              <a:t> </a:t>
            </a:r>
            <a:r>
              <a:rPr lang="ru-RU" sz="2800" dirty="0" err="1"/>
              <a:t>засобів</a:t>
            </a:r>
            <a:r>
              <a:rPr lang="ru-RU" sz="2800" dirty="0"/>
              <a:t>. </a:t>
            </a:r>
            <a:r>
              <a:rPr lang="ru-RU" sz="2800" dirty="0" err="1"/>
              <a:t>Це</a:t>
            </a:r>
            <a:r>
              <a:rPr lang="ru-RU" sz="2800" dirty="0"/>
              <a:t> </a:t>
            </a:r>
            <a:r>
              <a:rPr lang="ru-RU" sz="2800" dirty="0" err="1"/>
              <a:t>свідчить</a:t>
            </a:r>
            <a:r>
              <a:rPr lang="ru-RU" sz="2800" dirty="0"/>
              <a:t> про </a:t>
            </a:r>
            <a:r>
              <a:rPr lang="ru-RU" sz="2800" dirty="0" err="1"/>
              <a:t>успішне</a:t>
            </a:r>
            <a:r>
              <a:rPr lang="ru-RU" sz="2800" dirty="0"/>
              <a:t> </a:t>
            </a:r>
            <a:r>
              <a:rPr lang="ru-RU" sz="2800" dirty="0" err="1"/>
              <a:t>виконання</a:t>
            </a:r>
            <a:r>
              <a:rPr lang="ru-RU" sz="2800" dirty="0"/>
              <a:t> </a:t>
            </a:r>
            <a:r>
              <a:rPr lang="ru-RU" sz="2800" dirty="0" err="1"/>
              <a:t>поставленої</a:t>
            </a:r>
            <a:r>
              <a:rPr lang="ru-RU" sz="2800" dirty="0"/>
              <a:t> </a:t>
            </a:r>
            <a:r>
              <a:rPr lang="ru-RU" sz="2800" dirty="0" err="1"/>
              <a:t>задачі</a:t>
            </a:r>
            <a:r>
              <a:rPr lang="ru-RU" sz="2800" dirty="0"/>
              <a:t> </a:t>
            </a:r>
            <a:r>
              <a:rPr lang="ru-RU" sz="2800" dirty="0" err="1"/>
              <a:t>моделювання</a:t>
            </a:r>
            <a:r>
              <a:rPr lang="ru-RU" sz="2800" dirty="0"/>
              <a:t> та </a:t>
            </a:r>
            <a:r>
              <a:rPr lang="ru-RU" sz="2800" dirty="0" err="1"/>
              <a:t>досягнення</a:t>
            </a:r>
            <a:r>
              <a:rPr lang="ru-RU" sz="2800" dirty="0"/>
              <a:t> мети </a:t>
            </a:r>
            <a:r>
              <a:rPr lang="ru-RU" sz="2800" dirty="0" err="1"/>
              <a:t>оптимізації</a:t>
            </a:r>
            <a:r>
              <a:rPr lang="ru-RU" sz="2800" dirty="0"/>
              <a:t> </a:t>
            </a:r>
            <a:r>
              <a:rPr lang="ru-RU" sz="2800" dirty="0" err="1"/>
              <a:t>світлофорного</a:t>
            </a:r>
            <a:r>
              <a:rPr lang="ru-RU" sz="2800" dirty="0"/>
              <a:t> </a:t>
            </a:r>
            <a:r>
              <a:rPr lang="ru-RU" sz="2800" dirty="0" err="1"/>
              <a:t>регулювання</a:t>
            </a:r>
            <a:r>
              <a:rPr lang="ru-RU" sz="2800" dirty="0"/>
              <a:t>.</a:t>
            </a:r>
            <a:endParaRPr lang="en-GB" sz="2800" dirty="0"/>
          </a:p>
        </p:txBody>
      </p:sp>
    </p:spTree>
    <p:extLst>
      <p:ext uri="{BB962C8B-B14F-4D97-AF65-F5344CB8AC3E}">
        <p14:creationId xmlns:p14="http://schemas.microsoft.com/office/powerpoint/2010/main" val="1373733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210C8-5BDB-EFBC-6FD2-C37F250BAA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77D5BC-E22E-CBDF-48DC-96238B9BE1D2}"/>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2BD9C3B9-9A19-F1C3-3010-5FB4D7C8AA2C}"/>
              </a:ext>
            </a:extLst>
          </p:cNvPr>
          <p:cNvSpPr>
            <a:spLocks noGrp="1"/>
          </p:cNvSpPr>
          <p:nvPr>
            <p:ph type="body" sz="quarter" idx="12"/>
          </p:nvPr>
        </p:nvSpPr>
        <p:spPr/>
        <p:txBody>
          <a:bodyPr/>
          <a:lstStyle/>
          <a:p>
            <a:r>
              <a:rPr lang="ru-RU" dirty="0" err="1"/>
              <a:t>Вивчення</a:t>
            </a:r>
            <a:r>
              <a:rPr lang="ru-RU" dirty="0"/>
              <a:t> </a:t>
            </a:r>
            <a:r>
              <a:rPr lang="ru-RU" dirty="0" err="1"/>
              <a:t>стабільності</a:t>
            </a:r>
            <a:r>
              <a:rPr lang="ru-RU" dirty="0"/>
              <a:t> </a:t>
            </a:r>
            <a:r>
              <a:rPr lang="ru-RU" dirty="0" err="1"/>
              <a:t>моделі</a:t>
            </a:r>
            <a:r>
              <a:rPr lang="ru-RU" dirty="0"/>
              <a:t> при </a:t>
            </a:r>
            <a:r>
              <a:rPr lang="ru-RU" dirty="0" err="1"/>
              <a:t>оптимальних</a:t>
            </a:r>
            <a:r>
              <a:rPr lang="ru-RU" dirty="0"/>
              <a:t> параметрах</a:t>
            </a:r>
            <a:endParaRPr lang="en-GB" dirty="0"/>
          </a:p>
        </p:txBody>
      </p:sp>
      <p:sp>
        <p:nvSpPr>
          <p:cNvPr id="4" name="Text Placeholder 3">
            <a:extLst>
              <a:ext uri="{FF2B5EF4-FFF2-40B4-BE49-F238E27FC236}">
                <a16:creationId xmlns:a16="http://schemas.microsoft.com/office/drawing/2014/main" id="{BFEC6018-3D16-414C-93B7-01FAE8A6DBA0}"/>
              </a:ext>
            </a:extLst>
          </p:cNvPr>
          <p:cNvSpPr>
            <a:spLocks noGrp="1"/>
          </p:cNvSpPr>
          <p:nvPr>
            <p:ph type="body" sz="quarter" idx="13"/>
          </p:nvPr>
        </p:nvSpPr>
        <p:spPr>
          <a:xfrm>
            <a:off x="340162" y="1494332"/>
            <a:ext cx="7417217" cy="3130056"/>
          </a:xfrm>
        </p:spPr>
        <p:txBody>
          <a:bodyPr>
            <a:normAutofit fontScale="92500" lnSpcReduction="20000"/>
          </a:bodyPr>
          <a:lstStyle/>
          <a:p>
            <a:pPr algn="just"/>
            <a:r>
              <a:rPr lang="ru-RU" sz="2800" dirty="0" err="1"/>
              <a:t>Аналіз</a:t>
            </a:r>
            <a:r>
              <a:rPr lang="ru-RU" sz="2800" dirty="0"/>
              <a:t> </a:t>
            </a:r>
            <a:r>
              <a:rPr lang="ru-RU" sz="2800" dirty="0" err="1"/>
              <a:t>стабільності</a:t>
            </a:r>
            <a:r>
              <a:rPr lang="ru-RU" sz="2800" dirty="0"/>
              <a:t> </a:t>
            </a:r>
            <a:r>
              <a:rPr lang="ru-RU" sz="2800" dirty="0" err="1"/>
              <a:t>моделі</a:t>
            </a:r>
            <a:r>
              <a:rPr lang="ru-RU" sz="2800" dirty="0"/>
              <a:t> при </a:t>
            </a:r>
            <a:r>
              <a:rPr lang="ru-RU" sz="2800" dirty="0" err="1"/>
              <a:t>отриманих</a:t>
            </a:r>
            <a:r>
              <a:rPr lang="ru-RU" sz="2800" dirty="0"/>
              <a:t> </a:t>
            </a:r>
            <a:r>
              <a:rPr lang="ru-RU" sz="2800" dirty="0" err="1"/>
              <a:t>оптимальних</a:t>
            </a:r>
            <a:r>
              <a:rPr lang="ru-RU" sz="2800" dirty="0"/>
              <a:t> </a:t>
            </a:r>
            <a:r>
              <a:rPr lang="ru-RU" sz="2800" dirty="0" err="1"/>
              <a:t>значеннях</a:t>
            </a:r>
            <a:r>
              <a:rPr lang="ru-RU" sz="2800" dirty="0"/>
              <a:t> </a:t>
            </a:r>
            <a:r>
              <a:rPr lang="ru-RU" sz="2800" dirty="0" err="1"/>
              <a:t>тривалості</a:t>
            </a:r>
            <a:r>
              <a:rPr lang="ru-RU" sz="2800" dirty="0"/>
              <a:t> фаз показав, </a:t>
            </a:r>
            <a:r>
              <a:rPr lang="ru-RU" sz="2800" dirty="0" err="1"/>
              <a:t>що</a:t>
            </a:r>
            <a:r>
              <a:rPr lang="ru-RU" sz="2800" dirty="0"/>
              <a:t> </a:t>
            </a:r>
            <a:r>
              <a:rPr lang="ru-RU" sz="2800" dirty="0" err="1"/>
              <a:t>імітаційна</a:t>
            </a:r>
            <a:r>
              <a:rPr lang="ru-RU" sz="2800" dirty="0"/>
              <a:t> модель є </a:t>
            </a:r>
            <a:r>
              <a:rPr lang="ru-RU" sz="2800" dirty="0" err="1"/>
              <a:t>досить</a:t>
            </a:r>
            <a:r>
              <a:rPr lang="ru-RU" sz="2800" dirty="0"/>
              <a:t> </a:t>
            </a:r>
            <a:r>
              <a:rPr lang="ru-RU" sz="2800" dirty="0" err="1"/>
              <a:t>стійкою</a:t>
            </a:r>
            <a:r>
              <a:rPr lang="ru-RU" sz="2800" dirty="0"/>
              <a:t>, </a:t>
            </a:r>
            <a:r>
              <a:rPr lang="ru-RU" sz="2800" dirty="0" err="1"/>
              <a:t>адже</a:t>
            </a:r>
            <a:r>
              <a:rPr lang="ru-RU" sz="2800" dirty="0"/>
              <a:t> вона не </a:t>
            </a:r>
            <a:r>
              <a:rPr lang="ru-RU" sz="2800" dirty="0" err="1"/>
              <a:t>має</a:t>
            </a:r>
            <a:r>
              <a:rPr lang="ru-RU" sz="2800" dirty="0"/>
              <a:t> </a:t>
            </a:r>
            <a:r>
              <a:rPr lang="ru-RU" sz="2800" dirty="0" err="1"/>
              <a:t>значних</a:t>
            </a:r>
            <a:r>
              <a:rPr lang="ru-RU" sz="2800" dirty="0"/>
              <a:t> </a:t>
            </a:r>
            <a:r>
              <a:rPr lang="ru-RU" sz="2800" dirty="0" err="1"/>
              <a:t>коливань</a:t>
            </a:r>
            <a:r>
              <a:rPr lang="ru-RU" sz="2800" dirty="0"/>
              <a:t> у </a:t>
            </a:r>
            <a:r>
              <a:rPr lang="ru-RU" sz="2800" dirty="0" err="1"/>
              <a:t>стані</a:t>
            </a:r>
            <a:r>
              <a:rPr lang="ru-RU" sz="2800" dirty="0"/>
              <a:t> </a:t>
            </a:r>
            <a:r>
              <a:rPr lang="ru-RU" sz="2800" dirty="0" err="1"/>
              <a:t>перехрестя</a:t>
            </a:r>
            <a:r>
              <a:rPr lang="ru-RU" sz="2800" dirty="0"/>
              <a:t>. </a:t>
            </a:r>
            <a:r>
              <a:rPr lang="ru-RU" sz="2800" dirty="0" err="1"/>
              <a:t>Протягом</a:t>
            </a:r>
            <a:r>
              <a:rPr lang="ru-RU" sz="2800" dirty="0"/>
              <a:t> </a:t>
            </a:r>
            <a:r>
              <a:rPr lang="ru-RU" sz="2800" dirty="0" err="1"/>
              <a:t>моделювання</a:t>
            </a:r>
            <a:r>
              <a:rPr lang="ru-RU" sz="2800" dirty="0"/>
              <a:t> </a:t>
            </a:r>
            <a:r>
              <a:rPr lang="ru-RU" sz="2800" dirty="0" err="1"/>
              <a:t>довжина</a:t>
            </a:r>
            <a:r>
              <a:rPr lang="ru-RU" sz="2800" dirty="0"/>
              <a:t> </a:t>
            </a:r>
            <a:r>
              <a:rPr lang="ru-RU" sz="2800" dirty="0" err="1"/>
              <a:t>черг</a:t>
            </a:r>
            <a:r>
              <a:rPr lang="ru-RU" sz="2800" dirty="0"/>
              <a:t> у кожному </a:t>
            </a:r>
            <a:r>
              <a:rPr lang="ru-RU" sz="2800" dirty="0" err="1"/>
              <a:t>напрямку</a:t>
            </a:r>
            <a:r>
              <a:rPr lang="ru-RU" sz="2800" dirty="0"/>
              <a:t> в </a:t>
            </a:r>
            <a:r>
              <a:rPr lang="ru-RU" sz="2800" dirty="0" err="1"/>
              <a:t>середньому</a:t>
            </a:r>
            <a:r>
              <a:rPr lang="ru-RU" sz="2800" dirty="0"/>
              <a:t> не </a:t>
            </a:r>
            <a:r>
              <a:rPr lang="ru-RU" sz="2800" dirty="0" err="1"/>
              <a:t>відхилялась</a:t>
            </a:r>
            <a:r>
              <a:rPr lang="ru-RU" sz="2800" dirty="0"/>
              <a:t> </a:t>
            </a:r>
            <a:r>
              <a:rPr lang="ru-RU" sz="2800" dirty="0" err="1"/>
              <a:t>більш</a:t>
            </a:r>
            <a:r>
              <a:rPr lang="ru-RU" sz="2800" dirty="0"/>
              <a:t> як на 10% </a:t>
            </a:r>
            <a:r>
              <a:rPr lang="ru-RU" sz="2800" dirty="0" err="1"/>
              <a:t>від</a:t>
            </a:r>
            <a:r>
              <a:rPr lang="ru-RU" sz="2800" dirty="0"/>
              <a:t> </a:t>
            </a:r>
            <a:r>
              <a:rPr lang="ru-RU" sz="2800" dirty="0" err="1"/>
              <a:t>стаціонарного</a:t>
            </a:r>
            <a:r>
              <a:rPr lang="ru-RU" sz="2800" dirty="0"/>
              <a:t> </a:t>
            </a:r>
            <a:r>
              <a:rPr lang="ru-RU" sz="2800" dirty="0" err="1"/>
              <a:t>значення</a:t>
            </a:r>
            <a:r>
              <a:rPr lang="ru-RU" sz="2800" dirty="0"/>
              <a:t>, </a:t>
            </a:r>
            <a:r>
              <a:rPr lang="ru-RU" sz="2800" dirty="0" err="1"/>
              <a:t>що</a:t>
            </a:r>
            <a:r>
              <a:rPr lang="ru-RU" sz="2800" dirty="0"/>
              <a:t> говорить про </a:t>
            </a:r>
            <a:r>
              <a:rPr lang="ru-RU" sz="2800" dirty="0" err="1"/>
              <a:t>ефективність</a:t>
            </a:r>
            <a:r>
              <a:rPr lang="ru-RU" sz="2800" dirty="0"/>
              <a:t> </a:t>
            </a:r>
            <a:r>
              <a:rPr lang="ru-RU" sz="2800" dirty="0" err="1"/>
              <a:t>роботи</a:t>
            </a:r>
            <a:r>
              <a:rPr lang="ru-RU" sz="2800" dirty="0"/>
              <a:t> </a:t>
            </a:r>
            <a:r>
              <a:rPr lang="ru-RU" sz="2800" dirty="0" err="1"/>
              <a:t>світлофорів</a:t>
            </a:r>
            <a:r>
              <a:rPr lang="ru-RU" sz="2800" dirty="0"/>
              <a:t> з </a:t>
            </a:r>
            <a:r>
              <a:rPr lang="ru-RU" sz="2800" dirty="0" err="1"/>
              <a:t>оптимальними</a:t>
            </a:r>
            <a:r>
              <a:rPr lang="ru-RU" sz="2800" dirty="0"/>
              <a:t> параметрами.</a:t>
            </a:r>
            <a:endParaRPr lang="en-GB" sz="2800" dirty="0"/>
          </a:p>
        </p:txBody>
      </p:sp>
    </p:spTree>
    <p:extLst>
      <p:ext uri="{BB962C8B-B14F-4D97-AF65-F5344CB8AC3E}">
        <p14:creationId xmlns:p14="http://schemas.microsoft.com/office/powerpoint/2010/main" val="171436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1852E-80D5-B251-8442-70F6C6577B0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7CA4E85-8968-48A6-3B41-95C5C7FEB737}"/>
              </a:ext>
            </a:extLst>
          </p:cNvPr>
          <p:cNvSpPr>
            <a:spLocks noGrp="1"/>
          </p:cNvSpPr>
          <p:nvPr>
            <p:ph type="body" sz="quarter" idx="11"/>
          </p:nvPr>
        </p:nvSpPr>
        <p:spPr/>
        <p:txBody>
          <a:bodyPr/>
          <a:lstStyle/>
          <a:p>
            <a:r>
              <a:rPr lang="uk-UA" dirty="0"/>
              <a:t>5. Інтерпретація результатів моделювання</a:t>
            </a:r>
          </a:p>
        </p:txBody>
      </p:sp>
      <p:sp>
        <p:nvSpPr>
          <p:cNvPr id="3" name="Text Placeholder 2">
            <a:extLst>
              <a:ext uri="{FF2B5EF4-FFF2-40B4-BE49-F238E27FC236}">
                <a16:creationId xmlns:a16="http://schemas.microsoft.com/office/drawing/2014/main" id="{276FD0E0-351F-81AF-CC7E-F1118B9D3A04}"/>
              </a:ext>
            </a:extLst>
          </p:cNvPr>
          <p:cNvSpPr>
            <a:spLocks noGrp="1"/>
          </p:cNvSpPr>
          <p:nvPr>
            <p:ph type="body" sz="quarter" idx="12"/>
          </p:nvPr>
        </p:nvSpPr>
        <p:spPr/>
        <p:txBody>
          <a:bodyPr/>
          <a:lstStyle/>
          <a:p>
            <a:r>
              <a:rPr lang="ru-RU" dirty="0" err="1"/>
              <a:t>Порівняння</a:t>
            </a:r>
            <a:r>
              <a:rPr lang="ru-RU" dirty="0"/>
              <a:t> з </a:t>
            </a:r>
            <a:r>
              <a:rPr lang="ru-RU" dirty="0" err="1"/>
              <a:t>іншими</a:t>
            </a:r>
            <a:r>
              <a:rPr lang="ru-RU" dirty="0"/>
              <a:t> способами </a:t>
            </a:r>
            <a:r>
              <a:rPr lang="ru-RU" dirty="0" err="1"/>
              <a:t>управління</a:t>
            </a:r>
            <a:endParaRPr lang="en-GB" dirty="0"/>
          </a:p>
        </p:txBody>
      </p:sp>
      <p:sp>
        <p:nvSpPr>
          <p:cNvPr id="4" name="Text Placeholder 3">
            <a:extLst>
              <a:ext uri="{FF2B5EF4-FFF2-40B4-BE49-F238E27FC236}">
                <a16:creationId xmlns:a16="http://schemas.microsoft.com/office/drawing/2014/main" id="{A1DBE821-EEFD-1409-91EB-6E20C949DE6F}"/>
              </a:ext>
            </a:extLst>
          </p:cNvPr>
          <p:cNvSpPr>
            <a:spLocks noGrp="1"/>
          </p:cNvSpPr>
          <p:nvPr>
            <p:ph type="body" sz="quarter" idx="13"/>
          </p:nvPr>
        </p:nvSpPr>
        <p:spPr>
          <a:xfrm>
            <a:off x="340162" y="1494332"/>
            <a:ext cx="7417217" cy="3130056"/>
          </a:xfrm>
        </p:spPr>
        <p:txBody>
          <a:bodyPr>
            <a:normAutofit fontScale="92500" lnSpcReduction="20000"/>
          </a:bodyPr>
          <a:lstStyle/>
          <a:p>
            <a:pPr algn="just"/>
            <a:r>
              <a:rPr lang="ru-RU" sz="2400" dirty="0" err="1"/>
              <a:t>Результати</a:t>
            </a:r>
            <a:r>
              <a:rPr lang="ru-RU" sz="2400" dirty="0"/>
              <a:t> </a:t>
            </a:r>
            <a:r>
              <a:rPr lang="ru-RU" sz="2400" dirty="0" err="1"/>
              <a:t>моделювання</a:t>
            </a:r>
            <a:r>
              <a:rPr lang="ru-RU" sz="2400" dirty="0"/>
              <a:t> </a:t>
            </a:r>
            <a:r>
              <a:rPr lang="ru-RU" sz="2400" dirty="0" err="1"/>
              <a:t>свідчать</a:t>
            </a:r>
            <a:r>
              <a:rPr lang="ru-RU" sz="2400" dirty="0"/>
              <a:t> про </a:t>
            </a:r>
            <a:r>
              <a:rPr lang="ru-RU" sz="2400" dirty="0" err="1"/>
              <a:t>переваги</a:t>
            </a:r>
            <a:r>
              <a:rPr lang="ru-RU" sz="2400" dirty="0"/>
              <a:t> </a:t>
            </a:r>
            <a:r>
              <a:rPr lang="ru-RU" sz="2400" dirty="0" err="1"/>
              <a:t>застосування</a:t>
            </a:r>
            <a:r>
              <a:rPr lang="ru-RU" sz="2400" dirty="0"/>
              <a:t> </a:t>
            </a:r>
            <a:r>
              <a:rPr lang="ru-RU" sz="2400" dirty="0" err="1"/>
              <a:t>оптимізованого</a:t>
            </a:r>
            <a:r>
              <a:rPr lang="ru-RU" sz="2400" dirty="0"/>
              <a:t> </a:t>
            </a:r>
            <a:r>
              <a:rPr lang="ru-RU" sz="2400" dirty="0" err="1"/>
              <a:t>світлофорного</a:t>
            </a:r>
            <a:r>
              <a:rPr lang="ru-RU" sz="2400" dirty="0"/>
              <a:t> </a:t>
            </a:r>
            <a:r>
              <a:rPr lang="ru-RU" sz="2400" dirty="0" err="1"/>
              <a:t>керування</a:t>
            </a:r>
            <a:r>
              <a:rPr lang="ru-RU" sz="2400" dirty="0"/>
              <a:t> </a:t>
            </a:r>
            <a:r>
              <a:rPr lang="ru-RU" sz="2400" dirty="0" err="1"/>
              <a:t>порівняно</a:t>
            </a:r>
            <a:r>
              <a:rPr lang="ru-RU" sz="2400" dirty="0"/>
              <a:t> з </a:t>
            </a:r>
            <a:r>
              <a:rPr lang="ru-RU" sz="2400" dirty="0" err="1"/>
              <a:t>незбалансованими</a:t>
            </a:r>
            <a:r>
              <a:rPr lang="ru-RU" sz="2400" dirty="0"/>
              <a:t> </a:t>
            </a:r>
            <a:r>
              <a:rPr lang="ru-RU" sz="2400" dirty="0" err="1"/>
              <a:t>налаштуваннями</a:t>
            </a:r>
            <a:r>
              <a:rPr lang="ru-RU" sz="2400" dirty="0"/>
              <a:t>. </a:t>
            </a:r>
            <a:r>
              <a:rPr lang="ru-RU" sz="2400" dirty="0" err="1"/>
              <a:t>Застосування</a:t>
            </a:r>
            <a:r>
              <a:rPr lang="ru-RU" sz="2400" dirty="0"/>
              <a:t> </a:t>
            </a:r>
            <a:r>
              <a:rPr lang="ru-RU" sz="2400" dirty="0" err="1"/>
              <a:t>звичайного</a:t>
            </a:r>
            <a:r>
              <a:rPr lang="ru-RU" sz="2400" dirty="0"/>
              <a:t> </a:t>
            </a:r>
            <a:r>
              <a:rPr lang="ru-RU" sz="2400" dirty="0" err="1"/>
              <a:t>світлофору</a:t>
            </a:r>
            <a:r>
              <a:rPr lang="ru-RU" sz="2400" dirty="0"/>
              <a:t> без </a:t>
            </a:r>
            <a:r>
              <a:rPr lang="ru-RU" sz="2400" dirty="0" err="1"/>
              <a:t>оптимізації</a:t>
            </a:r>
            <a:r>
              <a:rPr lang="ru-RU" sz="2400" dirty="0"/>
              <a:t> не </a:t>
            </a:r>
            <a:r>
              <a:rPr lang="ru-RU" sz="2400" dirty="0" err="1"/>
              <a:t>гарантує</a:t>
            </a:r>
            <a:r>
              <a:rPr lang="ru-RU" sz="2400" dirty="0"/>
              <a:t> </a:t>
            </a:r>
            <a:r>
              <a:rPr lang="ru-RU" sz="2400" dirty="0" err="1"/>
              <a:t>мінімальну</a:t>
            </a:r>
            <a:r>
              <a:rPr lang="ru-RU" sz="2400" dirty="0"/>
              <a:t> </a:t>
            </a:r>
            <a:r>
              <a:rPr lang="ru-RU" sz="2400" dirty="0" err="1"/>
              <a:t>затримку</a:t>
            </a:r>
            <a:r>
              <a:rPr lang="ru-RU" sz="2400" dirty="0"/>
              <a:t> руху, </a:t>
            </a:r>
            <a:r>
              <a:rPr lang="ru-RU" sz="2400" dirty="0" err="1"/>
              <a:t>що</a:t>
            </a:r>
            <a:r>
              <a:rPr lang="ru-RU" sz="2400" dirty="0"/>
              <a:t> і показано на </a:t>
            </a:r>
            <a:r>
              <a:rPr lang="ru-RU" sz="2400" dirty="0" err="1"/>
              <a:t>основі</a:t>
            </a:r>
            <a:r>
              <a:rPr lang="ru-RU" sz="2400" dirty="0"/>
              <a:t> </a:t>
            </a:r>
            <a:r>
              <a:rPr lang="ru-RU" sz="2400" dirty="0" err="1"/>
              <a:t>проведення</a:t>
            </a:r>
            <a:r>
              <a:rPr lang="ru-RU" sz="2400" dirty="0"/>
              <a:t> </a:t>
            </a:r>
            <a:r>
              <a:rPr lang="ru-RU" sz="2400" dirty="0" err="1"/>
              <a:t>експериментів</a:t>
            </a:r>
            <a:r>
              <a:rPr lang="ru-RU" sz="2400" dirty="0"/>
              <a:t> у </a:t>
            </a:r>
            <a:r>
              <a:rPr lang="ru-RU" sz="2400" dirty="0" err="1"/>
              <a:t>курсовій</a:t>
            </a:r>
            <a:r>
              <a:rPr lang="ru-RU" sz="2400" dirty="0"/>
              <a:t>, де </a:t>
            </a:r>
            <a:r>
              <a:rPr lang="ru-RU" sz="2400" dirty="0" err="1"/>
              <a:t>довжина</a:t>
            </a:r>
            <a:r>
              <a:rPr lang="ru-RU" sz="2400" dirty="0"/>
              <a:t> </a:t>
            </a:r>
            <a:r>
              <a:rPr lang="ru-RU" sz="2400" dirty="0" err="1"/>
              <a:t>черги</a:t>
            </a:r>
            <a:r>
              <a:rPr lang="ru-RU" sz="2400" dirty="0"/>
              <a:t> для </a:t>
            </a:r>
            <a:r>
              <a:rPr lang="ru-RU" sz="2400" dirty="0" err="1"/>
              <a:t>напрямку</a:t>
            </a:r>
            <a:r>
              <a:rPr lang="ru-RU" sz="2400" dirty="0"/>
              <a:t>, для </a:t>
            </a:r>
            <a:r>
              <a:rPr lang="ru-RU" sz="2400" dirty="0" err="1"/>
              <a:t>якого</a:t>
            </a:r>
            <a:r>
              <a:rPr lang="ru-RU" sz="2400" dirty="0"/>
              <a:t> час </a:t>
            </a:r>
            <a:r>
              <a:rPr lang="ru-RU" sz="2400" dirty="0" err="1"/>
              <a:t>горіння</a:t>
            </a:r>
            <a:r>
              <a:rPr lang="ru-RU" sz="2400" dirty="0"/>
              <a:t> зеленого </a:t>
            </a:r>
            <a:r>
              <a:rPr lang="ru-RU" sz="2400" dirty="0" err="1"/>
              <a:t>світла</a:t>
            </a:r>
            <a:r>
              <a:rPr lang="ru-RU" sz="2400" dirty="0"/>
              <a:t> є </a:t>
            </a:r>
            <a:r>
              <a:rPr lang="ru-RU" sz="2400" dirty="0" err="1"/>
              <a:t>меншим</a:t>
            </a:r>
            <a:r>
              <a:rPr lang="ru-RU" sz="2400" dirty="0"/>
              <a:t>, є на 30-40% </a:t>
            </a:r>
            <a:r>
              <a:rPr lang="ru-RU" sz="2400" dirty="0" err="1"/>
              <a:t>більшою</a:t>
            </a:r>
            <a:r>
              <a:rPr lang="ru-RU" sz="2400" dirty="0"/>
              <a:t>, </a:t>
            </a:r>
            <a:r>
              <a:rPr lang="ru-RU" sz="2400" dirty="0" err="1"/>
              <a:t>ніж</a:t>
            </a:r>
            <a:r>
              <a:rPr lang="ru-RU" sz="2400" dirty="0"/>
              <a:t> для </a:t>
            </a:r>
            <a:r>
              <a:rPr lang="ru-RU" sz="2400" dirty="0" err="1"/>
              <a:t>напрямку</a:t>
            </a:r>
            <a:r>
              <a:rPr lang="ru-RU" sz="2400" dirty="0"/>
              <a:t> </a:t>
            </a:r>
            <a:r>
              <a:rPr lang="ru-RU" sz="2400" dirty="0" err="1"/>
              <a:t>зі</a:t>
            </a:r>
            <a:r>
              <a:rPr lang="ru-RU" sz="2400" dirty="0"/>
              <a:t> </a:t>
            </a:r>
            <a:r>
              <a:rPr lang="ru-RU" sz="2400" dirty="0" err="1"/>
              <a:t>збільшеним</a:t>
            </a:r>
            <a:r>
              <a:rPr lang="ru-RU" sz="2400" dirty="0"/>
              <a:t> часом. З </a:t>
            </a:r>
            <a:r>
              <a:rPr lang="ru-RU" sz="2400" dirty="0" err="1"/>
              <a:t>іншого</a:t>
            </a:r>
            <a:r>
              <a:rPr lang="ru-RU" sz="2400" dirty="0"/>
              <a:t> боку, </a:t>
            </a:r>
            <a:r>
              <a:rPr lang="ru-RU" sz="2400" dirty="0" err="1"/>
              <a:t>адаптивне</a:t>
            </a:r>
            <a:r>
              <a:rPr lang="ru-RU" sz="2400" dirty="0"/>
              <a:t> </a:t>
            </a:r>
            <a:r>
              <a:rPr lang="ru-RU" sz="2400" dirty="0" err="1"/>
              <a:t>керування</a:t>
            </a:r>
            <a:r>
              <a:rPr lang="ru-RU" sz="2400" dirty="0"/>
              <a:t> </a:t>
            </a:r>
            <a:r>
              <a:rPr lang="ru-RU" sz="2400" dirty="0" err="1"/>
              <a:t>світлофорами</a:t>
            </a:r>
            <a:r>
              <a:rPr lang="ru-RU" sz="2400" dirty="0"/>
              <a:t> є </a:t>
            </a:r>
            <a:r>
              <a:rPr lang="ru-RU" sz="2400" dirty="0" err="1"/>
              <a:t>більш</a:t>
            </a:r>
            <a:r>
              <a:rPr lang="ru-RU" sz="2400" dirty="0"/>
              <a:t> </a:t>
            </a:r>
            <a:r>
              <a:rPr lang="ru-RU" sz="2400" dirty="0" err="1"/>
              <a:t>складним</a:t>
            </a:r>
            <a:r>
              <a:rPr lang="ru-RU" sz="2400" dirty="0"/>
              <a:t> у </a:t>
            </a:r>
            <a:r>
              <a:rPr lang="ru-RU" sz="2400" dirty="0" err="1"/>
              <a:t>реалізації</a:t>
            </a:r>
            <a:r>
              <a:rPr lang="ru-RU" sz="2400" dirty="0"/>
              <a:t> та </a:t>
            </a:r>
            <a:r>
              <a:rPr lang="ru-RU" sz="2400" dirty="0" err="1"/>
              <a:t>потребує</a:t>
            </a:r>
            <a:r>
              <a:rPr lang="ru-RU" sz="2400" dirty="0"/>
              <a:t> </a:t>
            </a:r>
            <a:r>
              <a:rPr lang="ru-RU" sz="2400" dirty="0" err="1"/>
              <a:t>значно</a:t>
            </a:r>
            <a:r>
              <a:rPr lang="ru-RU" sz="2400" dirty="0"/>
              <a:t> </a:t>
            </a:r>
            <a:r>
              <a:rPr lang="ru-RU" sz="2400" dirty="0" err="1"/>
              <a:t>більших</a:t>
            </a:r>
            <a:r>
              <a:rPr lang="ru-RU" sz="2400" dirty="0"/>
              <a:t> </a:t>
            </a:r>
            <a:r>
              <a:rPr lang="ru-RU" sz="2400" dirty="0" err="1"/>
              <a:t>обчислювальних</a:t>
            </a:r>
            <a:r>
              <a:rPr lang="ru-RU" sz="2400" dirty="0"/>
              <a:t> </a:t>
            </a:r>
            <a:r>
              <a:rPr lang="ru-RU" sz="2400" dirty="0" err="1"/>
              <a:t>ресурсів</a:t>
            </a:r>
            <a:r>
              <a:rPr lang="ru-RU" sz="2400" dirty="0"/>
              <a:t> та </a:t>
            </a:r>
            <a:r>
              <a:rPr lang="ru-RU" sz="2400" dirty="0" err="1"/>
              <a:t>вивчення</a:t>
            </a:r>
            <a:r>
              <a:rPr lang="ru-RU" sz="2400" dirty="0"/>
              <a:t> </a:t>
            </a:r>
            <a:r>
              <a:rPr lang="ru-RU" sz="2400" dirty="0" err="1"/>
              <a:t>даних</a:t>
            </a:r>
            <a:r>
              <a:rPr lang="ru-RU" sz="2400" dirty="0"/>
              <a:t>.</a:t>
            </a:r>
            <a:endParaRPr lang="en-GB" sz="2400" dirty="0"/>
          </a:p>
        </p:txBody>
      </p:sp>
    </p:spTree>
    <p:extLst>
      <p:ext uri="{BB962C8B-B14F-4D97-AF65-F5344CB8AC3E}">
        <p14:creationId xmlns:p14="http://schemas.microsoft.com/office/powerpoint/2010/main" val="1100712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72648-B6A4-0F59-D22F-6274A9A8407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48F240-3D1E-BCAF-AFD9-8C11AFADF318}"/>
              </a:ext>
            </a:extLst>
          </p:cNvPr>
          <p:cNvSpPr>
            <a:spLocks noGrp="1"/>
          </p:cNvSpPr>
          <p:nvPr>
            <p:ph type="body" sz="quarter" idx="11"/>
          </p:nvPr>
        </p:nvSpPr>
        <p:spPr/>
        <p:txBody>
          <a:bodyPr/>
          <a:lstStyle/>
          <a:p>
            <a:r>
              <a:rPr lang="uk-UA" dirty="0"/>
              <a:t>Висновки</a:t>
            </a:r>
            <a:endParaRPr lang="en-GB" dirty="0"/>
          </a:p>
        </p:txBody>
      </p:sp>
      <p:sp>
        <p:nvSpPr>
          <p:cNvPr id="4" name="Text Placeholder 3">
            <a:extLst>
              <a:ext uri="{FF2B5EF4-FFF2-40B4-BE49-F238E27FC236}">
                <a16:creationId xmlns:a16="http://schemas.microsoft.com/office/drawing/2014/main" id="{51C8A517-8C68-D648-7BDD-68F35A95F4BB}"/>
              </a:ext>
            </a:extLst>
          </p:cNvPr>
          <p:cNvSpPr>
            <a:spLocks noGrp="1"/>
          </p:cNvSpPr>
          <p:nvPr>
            <p:ph type="body" sz="quarter" idx="13"/>
          </p:nvPr>
        </p:nvSpPr>
        <p:spPr>
          <a:xfrm>
            <a:off x="340162" y="1029498"/>
            <a:ext cx="7417217" cy="3594890"/>
          </a:xfrm>
        </p:spPr>
        <p:txBody>
          <a:bodyPr>
            <a:normAutofit fontScale="92500" lnSpcReduction="10000"/>
          </a:bodyPr>
          <a:lstStyle/>
          <a:p>
            <a:pPr algn="just"/>
            <a:r>
              <a:rPr lang="ru-RU" sz="1800" dirty="0" err="1"/>
              <a:t>Розроблено</a:t>
            </a:r>
            <a:r>
              <a:rPr lang="ru-RU" sz="1800" dirty="0"/>
              <a:t> </a:t>
            </a:r>
            <a:r>
              <a:rPr lang="ru-RU" sz="1800" dirty="0" err="1"/>
              <a:t>імітаційну</a:t>
            </a:r>
            <a:r>
              <a:rPr lang="ru-RU" sz="1800" dirty="0"/>
              <a:t> модель </a:t>
            </a:r>
            <a:r>
              <a:rPr lang="ru-RU" sz="1800" dirty="0" err="1"/>
              <a:t>дорожнього</a:t>
            </a:r>
            <a:r>
              <a:rPr lang="ru-RU" sz="1800" dirty="0"/>
              <a:t> руху на </a:t>
            </a:r>
            <a:r>
              <a:rPr lang="ru-RU" sz="1800" dirty="0" err="1"/>
              <a:t>керованому</a:t>
            </a:r>
            <a:r>
              <a:rPr lang="ru-RU" sz="1800" dirty="0"/>
              <a:t> </a:t>
            </a:r>
            <a:r>
              <a:rPr lang="ru-RU" sz="1800" dirty="0" err="1"/>
              <a:t>перехресті</a:t>
            </a:r>
            <a:r>
              <a:rPr lang="ru-RU" sz="1800" dirty="0"/>
              <a:t>, </a:t>
            </a:r>
            <a:r>
              <a:rPr lang="ru-RU" sz="1800" dirty="0" err="1"/>
              <a:t>використовуючи</a:t>
            </a:r>
            <a:r>
              <a:rPr lang="ru-RU" sz="1800" dirty="0"/>
              <a:t> </a:t>
            </a:r>
            <a:r>
              <a:rPr lang="ru-RU" sz="1800" dirty="0" err="1"/>
              <a:t>формалізм</a:t>
            </a:r>
            <a:r>
              <a:rPr lang="ru-RU" sz="1800" dirty="0"/>
              <a:t> </a:t>
            </a:r>
            <a:r>
              <a:rPr lang="ru-RU" sz="1800" dirty="0" err="1"/>
              <a:t>Петрі-об’єктів</a:t>
            </a:r>
            <a:r>
              <a:rPr lang="ru-RU" sz="1800" dirty="0"/>
              <a:t>, </a:t>
            </a:r>
            <a:r>
              <a:rPr lang="ru-RU" sz="1800" dirty="0" err="1"/>
              <a:t>що</a:t>
            </a:r>
            <a:r>
              <a:rPr lang="ru-RU" sz="1800" dirty="0"/>
              <a:t> </a:t>
            </a:r>
            <a:r>
              <a:rPr lang="ru-RU" sz="1800" dirty="0" err="1"/>
              <a:t>дозволяє</a:t>
            </a:r>
            <a:r>
              <a:rPr lang="ru-RU" sz="1800" dirty="0"/>
              <a:t> </a:t>
            </a:r>
            <a:r>
              <a:rPr lang="ru-RU" sz="1800" dirty="0" err="1"/>
              <a:t>моделювати</a:t>
            </a:r>
            <a:r>
              <a:rPr lang="ru-RU" sz="1800" dirty="0"/>
              <a:t> </a:t>
            </a:r>
            <a:r>
              <a:rPr lang="ru-RU" sz="1800" dirty="0" err="1"/>
              <a:t>стохастичне</a:t>
            </a:r>
            <a:r>
              <a:rPr lang="ru-RU" sz="1800" dirty="0"/>
              <a:t> </a:t>
            </a:r>
            <a:r>
              <a:rPr lang="ru-RU" sz="1800" dirty="0" err="1"/>
              <a:t>надходження</a:t>
            </a:r>
            <a:r>
              <a:rPr lang="ru-RU" sz="1800" dirty="0"/>
              <a:t> </a:t>
            </a:r>
            <a:r>
              <a:rPr lang="ru-RU" sz="1800" dirty="0" err="1"/>
              <a:t>автомобілів</a:t>
            </a:r>
            <a:r>
              <a:rPr lang="ru-RU" sz="1800" dirty="0"/>
              <a:t> та </a:t>
            </a:r>
            <a:r>
              <a:rPr lang="ru-RU" sz="1800" dirty="0" err="1"/>
              <a:t>динаміку</a:t>
            </a:r>
            <a:r>
              <a:rPr lang="ru-RU" sz="1800" dirty="0"/>
              <a:t> </a:t>
            </a:r>
            <a:r>
              <a:rPr lang="ru-RU" sz="1800" dirty="0" err="1"/>
              <a:t>світлофорних</a:t>
            </a:r>
            <a:r>
              <a:rPr lang="ru-RU" sz="1800" dirty="0"/>
              <a:t> </a:t>
            </a:r>
            <a:r>
              <a:rPr lang="ru-RU" sz="1800" dirty="0" err="1"/>
              <a:t>сигналів</a:t>
            </a:r>
            <a:r>
              <a:rPr lang="ru-RU" sz="1800" dirty="0"/>
              <a:t>. Модель </a:t>
            </a:r>
            <a:r>
              <a:rPr lang="ru-RU" sz="1800" dirty="0" err="1"/>
              <a:t>складається</a:t>
            </a:r>
            <a:r>
              <a:rPr lang="ru-RU" sz="1800" dirty="0"/>
              <a:t> з </a:t>
            </a:r>
            <a:r>
              <a:rPr lang="ru-RU" sz="1800" dirty="0" err="1"/>
              <a:t>п'яти</a:t>
            </a:r>
            <a:r>
              <a:rPr lang="ru-RU" sz="1800" dirty="0"/>
              <a:t> </a:t>
            </a:r>
            <a:r>
              <a:rPr lang="ru-RU" sz="1800" dirty="0" err="1"/>
              <a:t>взаємопов'язаних</a:t>
            </a:r>
            <a:r>
              <a:rPr lang="ru-RU" sz="1800" dirty="0"/>
              <a:t> </a:t>
            </a:r>
            <a:r>
              <a:rPr lang="ru-RU" sz="1800" dirty="0" err="1"/>
              <a:t>об'єктів</a:t>
            </a:r>
            <a:r>
              <a:rPr lang="ru-RU" sz="1800" dirty="0"/>
              <a:t>: "</a:t>
            </a:r>
            <a:r>
              <a:rPr lang="ru-RU" sz="1800" dirty="0" err="1"/>
              <a:t>Підсистема</a:t>
            </a:r>
            <a:r>
              <a:rPr lang="ru-RU" sz="1800" dirty="0"/>
              <a:t> </a:t>
            </a:r>
            <a:r>
              <a:rPr lang="ru-RU" sz="1800" dirty="0" err="1"/>
              <a:t>управління</a:t>
            </a:r>
            <a:r>
              <a:rPr lang="ru-RU" sz="1800" dirty="0"/>
              <a:t>" (цикл </a:t>
            </a:r>
            <a:r>
              <a:rPr lang="ru-RU" sz="1800" dirty="0" err="1"/>
              <a:t>світлофора</a:t>
            </a:r>
            <a:r>
              <a:rPr lang="ru-RU" sz="1800" dirty="0"/>
              <a:t>) та </a:t>
            </a:r>
            <a:r>
              <a:rPr lang="ru-RU" sz="1800" dirty="0" err="1"/>
              <a:t>чотири</a:t>
            </a:r>
            <a:r>
              <a:rPr lang="ru-RU" sz="1800" dirty="0"/>
              <a:t> "</a:t>
            </a:r>
            <a:r>
              <a:rPr lang="ru-RU" sz="1800" dirty="0" err="1"/>
              <a:t>Підсистеми</a:t>
            </a:r>
            <a:r>
              <a:rPr lang="ru-RU" sz="1800" dirty="0"/>
              <a:t> руху" (</a:t>
            </a:r>
            <a:r>
              <a:rPr lang="ru-RU" sz="1800" dirty="0" err="1"/>
              <a:t>надходження</a:t>
            </a:r>
            <a:r>
              <a:rPr lang="ru-RU" sz="1800" dirty="0"/>
              <a:t>, </a:t>
            </a:r>
            <a:r>
              <a:rPr lang="ru-RU" sz="1800" dirty="0" err="1"/>
              <a:t>очікування</a:t>
            </a:r>
            <a:r>
              <a:rPr lang="ru-RU" sz="1800" dirty="0"/>
              <a:t> та </a:t>
            </a:r>
            <a:r>
              <a:rPr lang="ru-RU" sz="1800" dirty="0" err="1"/>
              <a:t>проїзд</a:t>
            </a:r>
            <a:r>
              <a:rPr lang="ru-RU" sz="1800" dirty="0"/>
              <a:t> </a:t>
            </a:r>
            <a:r>
              <a:rPr lang="ru-RU" sz="1800" dirty="0" err="1"/>
              <a:t>автомобілів</a:t>
            </a:r>
            <a:r>
              <a:rPr lang="ru-RU" sz="1800" dirty="0"/>
              <a:t>), </a:t>
            </a:r>
            <a:r>
              <a:rPr lang="ru-RU" sz="1800" dirty="0" err="1"/>
              <a:t>зв'язки</a:t>
            </a:r>
            <a:r>
              <a:rPr lang="ru-RU" sz="1800" dirty="0"/>
              <a:t> </a:t>
            </a:r>
            <a:r>
              <a:rPr lang="ru-RU" sz="1800" dirty="0" err="1"/>
              <a:t>між</a:t>
            </a:r>
            <a:r>
              <a:rPr lang="ru-RU" sz="1800" dirty="0"/>
              <a:t> </a:t>
            </a:r>
            <a:r>
              <a:rPr lang="ru-RU" sz="1800" dirty="0" err="1"/>
              <a:t>якими</a:t>
            </a:r>
            <a:r>
              <a:rPr lang="ru-RU" sz="1800" dirty="0"/>
              <a:t> </a:t>
            </a:r>
            <a:r>
              <a:rPr lang="ru-RU" sz="1800" dirty="0" err="1"/>
              <a:t>реалізовано</a:t>
            </a:r>
            <a:r>
              <a:rPr lang="ru-RU" sz="1800" dirty="0"/>
              <a:t> через </a:t>
            </a:r>
            <a:r>
              <a:rPr lang="ru-RU" sz="1800" dirty="0" err="1"/>
              <a:t>ототожнення</a:t>
            </a:r>
            <a:r>
              <a:rPr lang="ru-RU" sz="1800" dirty="0"/>
              <a:t> </a:t>
            </a:r>
            <a:r>
              <a:rPr lang="ru-RU" sz="1800" dirty="0" err="1"/>
              <a:t>позицій</a:t>
            </a:r>
            <a:r>
              <a:rPr lang="ru-RU" sz="1800" dirty="0"/>
              <a:t>. </a:t>
            </a:r>
            <a:r>
              <a:rPr lang="ru-RU" sz="1800" dirty="0" err="1"/>
              <a:t>Верифікація</a:t>
            </a:r>
            <a:r>
              <a:rPr lang="ru-RU" sz="1800" dirty="0"/>
              <a:t> </a:t>
            </a:r>
            <a:r>
              <a:rPr lang="ru-RU" sz="1800" dirty="0" err="1"/>
              <a:t>підтвердила</a:t>
            </a:r>
            <a:r>
              <a:rPr lang="ru-RU" sz="1800" dirty="0"/>
              <a:t> </a:t>
            </a:r>
            <a:r>
              <a:rPr lang="ru-RU" sz="1800" dirty="0" err="1"/>
              <a:t>коректність</a:t>
            </a:r>
            <a:r>
              <a:rPr lang="ru-RU" sz="1800" dirty="0"/>
              <a:t> </a:t>
            </a:r>
            <a:r>
              <a:rPr lang="ru-RU" sz="1800" dirty="0" err="1"/>
              <a:t>моделі</a:t>
            </a:r>
            <a:r>
              <a:rPr lang="ru-RU" sz="1800" dirty="0"/>
              <a:t>, а </a:t>
            </a:r>
            <a:r>
              <a:rPr lang="ru-RU" sz="1800" dirty="0" err="1"/>
              <a:t>дослідження</a:t>
            </a:r>
            <a:r>
              <a:rPr lang="ru-RU" sz="1800" dirty="0"/>
              <a:t> </a:t>
            </a:r>
            <a:r>
              <a:rPr lang="ru-RU" sz="1800" dirty="0" err="1"/>
              <a:t>стабільності</a:t>
            </a:r>
            <a:r>
              <a:rPr lang="ru-RU" sz="1800" dirty="0"/>
              <a:t> показало </a:t>
            </a:r>
            <a:r>
              <a:rPr lang="ru-RU" sz="1800" dirty="0" err="1"/>
              <a:t>досягнення</a:t>
            </a:r>
            <a:r>
              <a:rPr lang="ru-RU" sz="1800" dirty="0"/>
              <a:t> </a:t>
            </a:r>
            <a:r>
              <a:rPr lang="ru-RU" sz="1800" dirty="0" err="1"/>
              <a:t>стаціонарного</a:t>
            </a:r>
            <a:r>
              <a:rPr lang="ru-RU" sz="1800" dirty="0"/>
              <a:t> режиму. Для </a:t>
            </a:r>
            <a:r>
              <a:rPr lang="ru-RU" sz="1800" dirty="0" err="1"/>
              <a:t>оптимізації</a:t>
            </a:r>
            <a:r>
              <a:rPr lang="ru-RU" sz="1800" dirty="0"/>
              <a:t> </a:t>
            </a:r>
            <a:r>
              <a:rPr lang="ru-RU" sz="1800" dirty="0" err="1"/>
              <a:t>тривалості</a:t>
            </a:r>
            <a:r>
              <a:rPr lang="ru-RU" sz="1800" dirty="0"/>
              <a:t> фаз </a:t>
            </a:r>
            <a:r>
              <a:rPr lang="ru-RU" sz="1800" dirty="0" err="1"/>
              <a:t>світлофора</a:t>
            </a:r>
            <a:r>
              <a:rPr lang="ru-RU" sz="1800" dirty="0"/>
              <a:t> </a:t>
            </a:r>
            <a:r>
              <a:rPr lang="ru-RU" sz="1800" dirty="0" err="1"/>
              <a:t>застосовано</a:t>
            </a:r>
            <a:r>
              <a:rPr lang="ru-RU" sz="1800" dirty="0"/>
              <a:t> </a:t>
            </a:r>
            <a:r>
              <a:rPr lang="ru-RU" sz="1800" dirty="0" err="1"/>
              <a:t>модифікований</a:t>
            </a:r>
            <a:r>
              <a:rPr lang="ru-RU" sz="1800" dirty="0"/>
              <a:t> </a:t>
            </a:r>
            <a:r>
              <a:rPr lang="ru-RU" sz="1800" dirty="0" err="1"/>
              <a:t>еволюційний</a:t>
            </a:r>
            <a:r>
              <a:rPr lang="ru-RU" sz="1800" dirty="0"/>
              <a:t> алгоритм, </a:t>
            </a:r>
            <a:r>
              <a:rPr lang="ru-RU" sz="1800" dirty="0" err="1"/>
              <a:t>що</a:t>
            </a:r>
            <a:r>
              <a:rPr lang="ru-RU" sz="1800" dirty="0"/>
              <a:t> </a:t>
            </a:r>
            <a:r>
              <a:rPr lang="ru-RU" sz="1800" dirty="0" err="1"/>
              <a:t>збігається</a:t>
            </a:r>
            <a:r>
              <a:rPr lang="ru-RU" sz="1800" dirty="0"/>
              <a:t> до </a:t>
            </a:r>
            <a:r>
              <a:rPr lang="ru-RU" sz="1800" dirty="0" err="1"/>
              <a:t>оптимальних</a:t>
            </a:r>
            <a:r>
              <a:rPr lang="ru-RU" sz="1800" dirty="0"/>
              <a:t> </a:t>
            </a:r>
            <a:r>
              <a:rPr lang="ru-RU" sz="1800" dirty="0" err="1"/>
              <a:t>значень</a:t>
            </a:r>
            <a:r>
              <a:rPr lang="ru-RU" sz="1800" dirty="0"/>
              <a:t>, </a:t>
            </a:r>
            <a:r>
              <a:rPr lang="ru-RU" sz="1800" dirty="0" err="1"/>
              <a:t>зменшуючи</a:t>
            </a:r>
            <a:r>
              <a:rPr lang="ru-RU" sz="1800" dirty="0"/>
              <a:t> </a:t>
            </a:r>
            <a:r>
              <a:rPr lang="ru-RU" sz="1800" dirty="0" err="1"/>
              <a:t>середню</a:t>
            </a:r>
            <a:r>
              <a:rPr lang="ru-RU" sz="1800" dirty="0"/>
              <a:t> </a:t>
            </a:r>
            <a:r>
              <a:rPr lang="ru-RU" sz="1800" dirty="0" err="1"/>
              <a:t>довжину</a:t>
            </a:r>
            <a:r>
              <a:rPr lang="ru-RU" sz="1800" dirty="0"/>
              <a:t> </a:t>
            </a:r>
            <a:r>
              <a:rPr lang="ru-RU" sz="1800" dirty="0" err="1"/>
              <a:t>черг</a:t>
            </a:r>
            <a:r>
              <a:rPr lang="ru-RU" sz="1800" dirty="0"/>
              <a:t> до 0.91 </a:t>
            </a:r>
            <a:r>
              <a:rPr lang="ru-RU" sz="1800" dirty="0" err="1"/>
              <a:t>автомобіля</a:t>
            </a:r>
            <a:r>
              <a:rPr lang="ru-RU" sz="1800" dirty="0"/>
              <a:t> (при </a:t>
            </a:r>
            <a:r>
              <a:rPr lang="en-GB" sz="1800" dirty="0"/>
              <a:t>I</a:t>
            </a:r>
            <a:r>
              <a:rPr lang="uk-UA" sz="1800" dirty="0"/>
              <a:t>, </a:t>
            </a:r>
            <a:r>
              <a:rPr lang="en-GB" sz="1800" dirty="0"/>
              <a:t>III</a:t>
            </a:r>
            <a:r>
              <a:rPr lang="en-US" sz="1800" dirty="0"/>
              <a:t> </a:t>
            </a:r>
            <a:r>
              <a:rPr lang="ru-RU" sz="1800" dirty="0"/>
              <a:t>фазах 25 та 10 секунд </a:t>
            </a:r>
            <a:r>
              <a:rPr lang="ru-RU" sz="1800" dirty="0" err="1"/>
              <a:t>відповідно</a:t>
            </a:r>
            <a:r>
              <a:rPr lang="ru-RU" sz="1800" dirty="0"/>
              <a:t>), </a:t>
            </a:r>
            <a:r>
              <a:rPr lang="ru-RU" sz="1800" dirty="0" err="1"/>
              <a:t>що</a:t>
            </a:r>
            <a:r>
              <a:rPr lang="ru-RU" sz="1800" dirty="0"/>
              <a:t> </a:t>
            </a:r>
            <a:r>
              <a:rPr lang="ru-RU" sz="1800" dirty="0" err="1"/>
              <a:t>значно</a:t>
            </a:r>
            <a:r>
              <a:rPr lang="ru-RU" sz="1800" dirty="0"/>
              <a:t> </a:t>
            </a:r>
            <a:r>
              <a:rPr lang="ru-RU" sz="1800" dirty="0" err="1"/>
              <a:t>краще</a:t>
            </a:r>
            <a:r>
              <a:rPr lang="ru-RU" sz="1800" dirty="0"/>
              <a:t> за </a:t>
            </a:r>
            <a:r>
              <a:rPr lang="ru-RU" sz="1800" dirty="0" err="1"/>
              <a:t>початкові</a:t>
            </a:r>
            <a:r>
              <a:rPr lang="ru-RU" sz="1800" dirty="0"/>
              <a:t> </a:t>
            </a:r>
            <a:r>
              <a:rPr lang="ru-RU" sz="1800" dirty="0" err="1"/>
              <a:t>параметри</a:t>
            </a:r>
            <a:r>
              <a:rPr lang="ru-RU" sz="1800" dirty="0"/>
              <a:t>. </a:t>
            </a:r>
            <a:r>
              <a:rPr lang="ru-RU" sz="1800" dirty="0" err="1"/>
              <a:t>Отримані</a:t>
            </a:r>
            <a:r>
              <a:rPr lang="ru-RU" sz="1800" dirty="0"/>
              <a:t> </a:t>
            </a:r>
            <a:r>
              <a:rPr lang="ru-RU" sz="1800" dirty="0" err="1"/>
              <a:t>результати</a:t>
            </a:r>
            <a:r>
              <a:rPr lang="ru-RU" sz="1800" dirty="0"/>
              <a:t> </a:t>
            </a:r>
            <a:r>
              <a:rPr lang="ru-RU" sz="1800" dirty="0" err="1"/>
              <a:t>узгоджуються</a:t>
            </a:r>
            <a:r>
              <a:rPr lang="ru-RU" sz="1800" dirty="0"/>
              <a:t> з результатами </a:t>
            </a:r>
            <a:r>
              <a:rPr lang="ru-RU" sz="1800" dirty="0" err="1"/>
              <a:t>комбінаторного</a:t>
            </a:r>
            <a:r>
              <a:rPr lang="ru-RU" sz="1800" dirty="0"/>
              <a:t> </a:t>
            </a:r>
            <a:r>
              <a:rPr lang="ru-RU" sz="1800" dirty="0" err="1"/>
              <a:t>пошуку</a:t>
            </a:r>
            <a:r>
              <a:rPr lang="ru-RU" sz="1800" dirty="0"/>
              <a:t>, </a:t>
            </a:r>
            <a:r>
              <a:rPr lang="ru-RU" sz="1800" dirty="0" err="1"/>
              <a:t>підтверджуючи</a:t>
            </a:r>
            <a:r>
              <a:rPr lang="ru-RU" sz="1800" dirty="0"/>
              <a:t> </a:t>
            </a:r>
            <a:r>
              <a:rPr lang="ru-RU" sz="1800" dirty="0" err="1"/>
              <a:t>ефективність</a:t>
            </a:r>
            <a:r>
              <a:rPr lang="ru-RU" sz="1800" dirty="0"/>
              <a:t> </a:t>
            </a:r>
            <a:r>
              <a:rPr lang="ru-RU" sz="1800" dirty="0" err="1"/>
              <a:t>розробленої</a:t>
            </a:r>
            <a:r>
              <a:rPr lang="ru-RU" sz="1800" dirty="0"/>
              <a:t> </a:t>
            </a:r>
            <a:r>
              <a:rPr lang="ru-RU" sz="1800" dirty="0" err="1"/>
              <a:t>моделі</a:t>
            </a:r>
            <a:r>
              <a:rPr lang="ru-RU" sz="1800" dirty="0"/>
              <a:t> та алгоритму для </a:t>
            </a:r>
            <a:r>
              <a:rPr lang="ru-RU" sz="1800" dirty="0" err="1"/>
              <a:t>оптимізації</a:t>
            </a:r>
            <a:r>
              <a:rPr lang="ru-RU" sz="1800" dirty="0"/>
              <a:t> </a:t>
            </a:r>
            <a:r>
              <a:rPr lang="ru-RU" sz="1800" dirty="0" err="1"/>
              <a:t>роботи</a:t>
            </a:r>
            <a:r>
              <a:rPr lang="ru-RU" sz="1800" dirty="0"/>
              <a:t> </a:t>
            </a:r>
            <a:r>
              <a:rPr lang="ru-RU" sz="1800" dirty="0" err="1"/>
              <a:t>світлофорного</a:t>
            </a:r>
            <a:r>
              <a:rPr lang="ru-RU" sz="1800" dirty="0"/>
              <a:t> </a:t>
            </a:r>
            <a:r>
              <a:rPr lang="ru-RU" sz="1800" dirty="0" err="1"/>
              <a:t>об’єкта</a:t>
            </a:r>
            <a:r>
              <a:rPr lang="ru-RU" sz="1800" dirty="0"/>
              <a:t>.</a:t>
            </a:r>
            <a:endParaRPr lang="en-GB" sz="1800" dirty="0"/>
          </a:p>
        </p:txBody>
      </p:sp>
    </p:spTree>
    <p:extLst>
      <p:ext uri="{BB962C8B-B14F-4D97-AF65-F5344CB8AC3E}">
        <p14:creationId xmlns:p14="http://schemas.microsoft.com/office/powerpoint/2010/main" val="2286888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C1BB-4B44-6793-4316-F2FE04E9E4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6910D23-4935-6C15-0C61-B564FAB28F40}"/>
              </a:ext>
            </a:extLst>
          </p:cNvPr>
          <p:cNvSpPr>
            <a:spLocks noGrp="1"/>
          </p:cNvSpPr>
          <p:nvPr>
            <p:ph type="body" sz="quarter" idx="11"/>
          </p:nvPr>
        </p:nvSpPr>
        <p:spPr/>
        <p:txBody>
          <a:bodyPr/>
          <a:lstStyle/>
          <a:p>
            <a:r>
              <a:rPr lang="uk-UA" dirty="0"/>
              <a:t>СПИСОК ВИКОРИСТАНИХ джерел</a:t>
            </a:r>
            <a:endParaRPr lang="en-GB" dirty="0"/>
          </a:p>
        </p:txBody>
      </p:sp>
      <p:sp>
        <p:nvSpPr>
          <p:cNvPr id="4" name="Text Placeholder 3">
            <a:extLst>
              <a:ext uri="{FF2B5EF4-FFF2-40B4-BE49-F238E27FC236}">
                <a16:creationId xmlns:a16="http://schemas.microsoft.com/office/drawing/2014/main" id="{79431C97-1199-F4D5-963C-CA864443E46D}"/>
              </a:ext>
            </a:extLst>
          </p:cNvPr>
          <p:cNvSpPr>
            <a:spLocks noGrp="1"/>
          </p:cNvSpPr>
          <p:nvPr>
            <p:ph type="body" sz="quarter" idx="13"/>
          </p:nvPr>
        </p:nvSpPr>
        <p:spPr>
          <a:xfrm>
            <a:off x="340162" y="1029498"/>
            <a:ext cx="7417217" cy="3594890"/>
          </a:xfrm>
        </p:spPr>
        <p:txBody>
          <a:bodyPr>
            <a:normAutofit fontScale="85000" lnSpcReduction="10000"/>
          </a:bodyPr>
          <a:lstStyle/>
          <a:p>
            <a:pPr marL="446088" lvl="0" indent="-177800" algn="just">
              <a:lnSpc>
                <a:spcPct val="150000"/>
              </a:lnSpc>
              <a:buFont typeface="+mj-lt"/>
              <a:buAutoNum type="arabicPeriod"/>
              <a:tabLst>
                <a:tab pos="457200" algn="l"/>
              </a:tabLst>
            </a:pPr>
            <a:r>
              <a:rPr lang="uk-UA" dirty="0">
                <a:solidFill>
                  <a:srgbClr val="000000"/>
                </a:solidFill>
                <a:effectLst/>
                <a:latin typeface="+mj-lt"/>
                <a:ea typeface="Arial Unicode MS" panose="020B0604020202020204" pitchFamily="34" charset="-128"/>
                <a:cs typeface="Times New Roman" panose="02020603050405020304" pitchFamily="18" charset="0"/>
              </a:rPr>
              <a:t>Стеценко І. Моделювання систем: навчальний посібник. Черкаси : М-во освіти і науки України, Черкас. держ. технол. ун-т, 2010. 399 с. URL: </a:t>
            </a:r>
            <a:r>
              <a:rPr lang="uk-UA" u="sng" dirty="0">
                <a:solidFill>
                  <a:srgbClr val="0563C1"/>
                </a:solidFill>
                <a:effectLst/>
                <a:latin typeface="+mj-lt"/>
                <a:ea typeface="Arial Unicode MS" panose="020B0604020202020204" pitchFamily="34" charset="-128"/>
                <a:cs typeface="Times New Roman" panose="02020603050405020304" pitchFamily="18" charset="0"/>
                <a:hlinkClick r:id="rId3"/>
              </a:rPr>
              <a:t>https://web.kpi.kharkov.ua/auts/wp-content/uploads/sites/67/2017/02/MOCS_Kachanov_posobie.pdf</a:t>
            </a:r>
            <a:r>
              <a:rPr lang="uk-UA" dirty="0">
                <a:solidFill>
                  <a:srgbClr val="000000"/>
                </a:solidFill>
                <a:effectLst/>
                <a:latin typeface="+mj-lt"/>
                <a:ea typeface="Arial Unicode MS" panose="020B0604020202020204" pitchFamily="34" charset="-128"/>
                <a:cs typeface="Times New Roman" panose="02020603050405020304" pitchFamily="18" charset="0"/>
              </a:rPr>
              <a:t> (дата звернення: 04.12.2024).</a:t>
            </a:r>
            <a:endParaRPr lang="en-GB" dirty="0">
              <a:effectLst/>
              <a:latin typeface="+mj-lt"/>
              <a:ea typeface="Calibri" panose="020F0502020204030204" pitchFamily="34" charset="0"/>
              <a:cs typeface="Times New Roman" panose="02020603050405020304" pitchFamily="18" charset="0"/>
            </a:endParaRPr>
          </a:p>
          <a:p>
            <a:pPr marL="446088" lvl="0" indent="-177800" algn="just">
              <a:lnSpc>
                <a:spcPct val="150000"/>
              </a:lnSpc>
              <a:buFont typeface="+mj-lt"/>
              <a:buAutoNum type="arabicPeriod"/>
              <a:tabLst>
                <a:tab pos="457200" algn="l"/>
              </a:tabLst>
            </a:pPr>
            <a:r>
              <a:rPr lang="uk-UA" dirty="0">
                <a:solidFill>
                  <a:srgbClr val="000000"/>
                </a:solidFill>
                <a:effectLst/>
                <a:latin typeface="+mj-lt"/>
                <a:ea typeface="Arial Unicode MS" panose="020B0604020202020204" pitchFamily="34" charset="-128"/>
                <a:cs typeface="Times New Roman" panose="02020603050405020304" pitchFamily="18" charset="0"/>
              </a:rPr>
              <a:t>Стеценко І., Дифучина О., Дифучин А. Моделювання систем. Курсова робота. Київ : КПІ ім. Ігоря Сікорського, 2024. 109 с. URL: </a:t>
            </a:r>
            <a:r>
              <a:rPr lang="uk-UA" u="sng" dirty="0">
                <a:solidFill>
                  <a:srgbClr val="0563C1"/>
                </a:solidFill>
                <a:effectLst/>
                <a:latin typeface="+mj-lt"/>
                <a:ea typeface="Arial Unicode MS" panose="020B0604020202020204" pitchFamily="34" charset="-128"/>
                <a:cs typeface="Times New Roman" panose="02020603050405020304" pitchFamily="18" charset="0"/>
                <a:hlinkClick r:id="rId4"/>
              </a:rPr>
              <a:t>https://ela.kpi.ua/handle/123456789/69544</a:t>
            </a:r>
            <a:r>
              <a:rPr lang="uk-UA" dirty="0">
                <a:solidFill>
                  <a:srgbClr val="000000"/>
                </a:solidFill>
                <a:effectLst/>
                <a:latin typeface="+mj-lt"/>
                <a:ea typeface="Arial Unicode MS" panose="020B0604020202020204" pitchFamily="34" charset="-128"/>
                <a:cs typeface="Times New Roman" panose="02020603050405020304" pitchFamily="18" charset="0"/>
              </a:rPr>
              <a:t> (дата звернення: 04.12.2024).</a:t>
            </a:r>
            <a:endParaRPr lang="en-GB" dirty="0">
              <a:effectLst/>
              <a:latin typeface="+mj-lt"/>
              <a:ea typeface="Calibri" panose="020F0502020204030204" pitchFamily="34" charset="0"/>
              <a:cs typeface="Times New Roman" panose="02020603050405020304" pitchFamily="18" charset="0"/>
            </a:endParaRPr>
          </a:p>
          <a:p>
            <a:pPr marL="446088" lvl="0" indent="-177800" algn="just">
              <a:lnSpc>
                <a:spcPct val="150000"/>
              </a:lnSpc>
              <a:buFont typeface="+mj-lt"/>
              <a:buAutoNum type="arabicPeriod"/>
              <a:tabLst>
                <a:tab pos="457200" algn="l"/>
              </a:tabLst>
            </a:pPr>
            <a:r>
              <a:rPr lang="uk-UA" dirty="0">
                <a:solidFill>
                  <a:srgbClr val="000000"/>
                </a:solidFill>
                <a:effectLst/>
                <a:latin typeface="+mj-lt"/>
                <a:ea typeface="Arial Unicode MS" panose="020B0604020202020204" pitchFamily="34" charset="-128"/>
                <a:cs typeface="Times New Roman" panose="02020603050405020304" pitchFamily="18" charset="0"/>
              </a:rPr>
              <a:t>І.В. Стеценко. </a:t>
            </a:r>
            <a:r>
              <a:rPr lang="uk-UA" dirty="0" err="1">
                <a:solidFill>
                  <a:srgbClr val="000000"/>
                </a:solidFill>
                <a:effectLst/>
                <a:latin typeface="+mj-lt"/>
                <a:ea typeface="Arial Unicode MS" panose="020B0604020202020204" pitchFamily="34" charset="-128"/>
                <a:cs typeface="Times New Roman" panose="02020603050405020304" pitchFamily="18" charset="0"/>
              </a:rPr>
              <a:t>PetriObjModelPaint</a:t>
            </a:r>
            <a:r>
              <a:rPr lang="uk-UA" dirty="0">
                <a:solidFill>
                  <a:srgbClr val="000000"/>
                </a:solidFill>
                <a:effectLst/>
                <a:latin typeface="+mj-lt"/>
                <a:ea typeface="Arial Unicode MS" panose="020B0604020202020204" pitchFamily="34" charset="-128"/>
                <a:cs typeface="Times New Roman" panose="02020603050405020304" pitchFamily="18" charset="0"/>
              </a:rPr>
              <a:t>. URL: </a:t>
            </a:r>
            <a:r>
              <a:rPr lang="uk-UA" u="sng" dirty="0">
                <a:solidFill>
                  <a:srgbClr val="0563C1"/>
                </a:solidFill>
                <a:effectLst/>
                <a:latin typeface="+mj-lt"/>
                <a:ea typeface="Arial Unicode MS" panose="020B0604020202020204" pitchFamily="34" charset="-128"/>
                <a:cs typeface="Times New Roman" panose="02020603050405020304" pitchFamily="18" charset="0"/>
                <a:hlinkClick r:id="rId5"/>
              </a:rPr>
              <a:t>https://github.com/StetsenkoInna/PetriObjModelPaint</a:t>
            </a:r>
            <a:r>
              <a:rPr lang="uk-UA" dirty="0">
                <a:solidFill>
                  <a:srgbClr val="000000"/>
                </a:solidFill>
                <a:effectLst/>
                <a:latin typeface="+mj-lt"/>
                <a:ea typeface="Arial Unicode MS" panose="020B0604020202020204" pitchFamily="34" charset="-128"/>
                <a:cs typeface="Times New Roman" panose="02020603050405020304" pitchFamily="18" charset="0"/>
              </a:rPr>
              <a:t> (дата звернення: 04.12.2024).</a:t>
            </a:r>
            <a:endParaRPr lang="en-GB" dirty="0">
              <a:effectLst/>
              <a:latin typeface="+mj-lt"/>
              <a:ea typeface="Calibri" panose="020F0502020204030204" pitchFamily="34" charset="0"/>
              <a:cs typeface="Times New Roman" panose="02020603050405020304" pitchFamily="18" charset="0"/>
            </a:endParaRPr>
          </a:p>
          <a:p>
            <a:pPr marL="446088" lvl="0" indent="-177800" algn="just">
              <a:lnSpc>
                <a:spcPct val="150000"/>
              </a:lnSpc>
              <a:buFont typeface="+mj-lt"/>
              <a:buAutoNum type="arabicPeriod"/>
              <a:tabLst>
                <a:tab pos="457200" algn="l"/>
              </a:tabLst>
            </a:pPr>
            <a:r>
              <a:rPr lang="uk-UA" dirty="0">
                <a:solidFill>
                  <a:srgbClr val="000000"/>
                </a:solidFill>
                <a:effectLst/>
                <a:latin typeface="+mj-lt"/>
                <a:ea typeface="Arial Unicode MS" panose="020B0604020202020204" pitchFamily="34" charset="-128"/>
                <a:cs typeface="Times New Roman" panose="02020603050405020304" pitchFamily="18" charset="0"/>
              </a:rPr>
              <a:t>Журавльов О., Лісковський Д. Методологія використання еволюційного алгоритму для розв’язання містобудівних задач. Містобудування та територіальне планування, 2023. № 84. 447 с. URL: </a:t>
            </a:r>
            <a:r>
              <a:rPr lang="uk-UA" u="sng" dirty="0">
                <a:solidFill>
                  <a:srgbClr val="0563C1"/>
                </a:solidFill>
                <a:effectLst/>
                <a:latin typeface="+mj-lt"/>
                <a:ea typeface="Arial Unicode MS" panose="020B0604020202020204" pitchFamily="34" charset="-128"/>
                <a:cs typeface="Times New Roman" panose="02020603050405020304" pitchFamily="18" charset="0"/>
                <a:hlinkClick r:id="rId6"/>
              </a:rPr>
              <a:t>https://doi.org/10.32347/2076-815x.2023.84.145-152</a:t>
            </a:r>
            <a:r>
              <a:rPr lang="uk-UA" dirty="0">
                <a:solidFill>
                  <a:srgbClr val="000000"/>
                </a:solidFill>
                <a:effectLst/>
                <a:latin typeface="+mj-lt"/>
                <a:ea typeface="Arial Unicode MS" panose="020B0604020202020204" pitchFamily="34" charset="-128"/>
                <a:cs typeface="Times New Roman" panose="02020603050405020304" pitchFamily="18" charset="0"/>
              </a:rPr>
              <a:t> (дата звернення: 13.12.2024).</a:t>
            </a:r>
            <a:endParaRPr lang="en-GB"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3335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9842-01D7-2E13-CB5F-F35F2E1F4C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77B401-A2AD-CFAA-0A78-9015B4B4558D}"/>
              </a:ext>
            </a:extLst>
          </p:cNvPr>
          <p:cNvSpPr>
            <a:spLocks noGrp="1"/>
          </p:cNvSpPr>
          <p:nvPr>
            <p:ph type="body" sz="quarter" idx="11"/>
          </p:nvPr>
        </p:nvSpPr>
        <p:spPr/>
        <p:txBody>
          <a:bodyPr/>
          <a:lstStyle/>
          <a:p>
            <a:r>
              <a:rPr lang="uk-UA" dirty="0"/>
              <a:t>КОД</a:t>
            </a:r>
            <a:endParaRPr lang="en-GB" dirty="0"/>
          </a:p>
        </p:txBody>
      </p:sp>
      <p:sp>
        <p:nvSpPr>
          <p:cNvPr id="3" name="Text Placeholder 2">
            <a:extLst>
              <a:ext uri="{FF2B5EF4-FFF2-40B4-BE49-F238E27FC236}">
                <a16:creationId xmlns:a16="http://schemas.microsoft.com/office/drawing/2014/main" id="{03FD0AC1-0C86-674C-C5E6-49B9457034D8}"/>
              </a:ext>
            </a:extLst>
          </p:cNvPr>
          <p:cNvSpPr>
            <a:spLocks noGrp="1"/>
          </p:cNvSpPr>
          <p:nvPr>
            <p:ph type="body" sz="quarter" idx="12"/>
          </p:nvPr>
        </p:nvSpPr>
        <p:spPr/>
        <p:txBody>
          <a:bodyPr/>
          <a:lstStyle/>
          <a:p>
            <a:r>
              <a:rPr lang="en-GB" dirty="0"/>
              <a:t>GitHub</a:t>
            </a:r>
          </a:p>
        </p:txBody>
      </p:sp>
      <p:sp>
        <p:nvSpPr>
          <p:cNvPr id="4" name="Text Placeholder 3">
            <a:extLst>
              <a:ext uri="{FF2B5EF4-FFF2-40B4-BE49-F238E27FC236}">
                <a16:creationId xmlns:a16="http://schemas.microsoft.com/office/drawing/2014/main" id="{FC7EFA29-F58E-3D00-2211-2CE853770628}"/>
              </a:ext>
            </a:extLst>
          </p:cNvPr>
          <p:cNvSpPr>
            <a:spLocks noGrp="1"/>
          </p:cNvSpPr>
          <p:nvPr>
            <p:ph type="body" sz="quarter" idx="13"/>
          </p:nvPr>
        </p:nvSpPr>
        <p:spPr>
          <a:xfrm>
            <a:off x="863391" y="1788968"/>
            <a:ext cx="7417217" cy="1565563"/>
          </a:xfrm>
        </p:spPr>
        <p:txBody>
          <a:bodyPr>
            <a:normAutofit/>
          </a:bodyPr>
          <a:lstStyle/>
          <a:p>
            <a:pPr algn="ctr"/>
            <a:r>
              <a:rPr lang="uk-UA" sz="3200" dirty="0">
                <a:effectLst/>
                <a:latin typeface="+mj-lt"/>
                <a:ea typeface="Calibri" panose="020F0502020204030204" pitchFamily="34" charset="0"/>
                <a:cs typeface="Times New Roman" panose="02020603050405020304" pitchFamily="18" charset="0"/>
              </a:rPr>
              <a:t>Весь наданий код також доступний за наступним посиланням на </a:t>
            </a:r>
            <a:r>
              <a:rPr lang="uk-UA" sz="3200" u="sng" dirty="0">
                <a:solidFill>
                  <a:srgbClr val="0563C1"/>
                </a:solidFill>
                <a:effectLst/>
                <a:latin typeface="+mj-lt"/>
                <a:ea typeface="Calibri" panose="020F0502020204030204" pitchFamily="34" charset="0"/>
                <a:cs typeface="Times New Roman" panose="02020603050405020304" pitchFamily="18" charset="0"/>
                <a:hlinkClick r:id="rId3"/>
              </a:rPr>
              <a:t>онлайн-репозиторій </a:t>
            </a:r>
            <a:r>
              <a:rPr lang="uk-UA" sz="3200" u="sng" dirty="0" err="1">
                <a:solidFill>
                  <a:srgbClr val="0563C1"/>
                </a:solidFill>
                <a:effectLst/>
                <a:latin typeface="+mj-lt"/>
                <a:ea typeface="Calibri" panose="020F0502020204030204" pitchFamily="34" charset="0"/>
                <a:cs typeface="Times New Roman" panose="02020603050405020304" pitchFamily="18" charset="0"/>
                <a:hlinkClick r:id="rId3"/>
              </a:rPr>
              <a:t>GitHub</a:t>
            </a:r>
            <a:r>
              <a:rPr lang="uk-UA" sz="3200" dirty="0">
                <a:effectLst/>
                <a:latin typeface="+mj-lt"/>
                <a:ea typeface="Calibri" panose="020F0502020204030204" pitchFamily="34" charset="0"/>
                <a:cs typeface="Times New Roman" panose="02020603050405020304" pitchFamily="18" charset="0"/>
              </a:rPr>
              <a:t>.</a:t>
            </a:r>
            <a:endParaRPr lang="en-GB" sz="3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4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D93E26-EB6C-B35B-5DBC-D08312634C14}"/>
              </a:ext>
            </a:extLst>
          </p:cNvPr>
          <p:cNvSpPr>
            <a:spLocks noGrp="1"/>
          </p:cNvSpPr>
          <p:nvPr>
            <p:ph type="body" sz="quarter" idx="11"/>
          </p:nvPr>
        </p:nvSpPr>
        <p:spPr>
          <a:xfrm>
            <a:off x="338665" y="2170900"/>
            <a:ext cx="8466669" cy="801700"/>
          </a:xfrm>
        </p:spPr>
        <p:txBody>
          <a:bodyPr>
            <a:normAutofit/>
          </a:bodyPr>
          <a:lstStyle/>
          <a:p>
            <a:pPr algn="ctr"/>
            <a:r>
              <a:rPr lang="uk-UA" sz="5400" dirty="0"/>
              <a:t>Дякую за увагу!</a:t>
            </a:r>
            <a:endParaRPr lang="en-GB" sz="5400" dirty="0"/>
          </a:p>
        </p:txBody>
      </p:sp>
    </p:spTree>
    <p:extLst>
      <p:ext uri="{BB962C8B-B14F-4D97-AF65-F5344CB8AC3E}">
        <p14:creationId xmlns:p14="http://schemas.microsoft.com/office/powerpoint/2010/main" val="291521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F7055-F3A6-B302-3E77-3BE6AA93E1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FDE900-6807-C617-766B-C84DEEAE9649}"/>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0C04AE74-1704-2928-B211-8992AB926A2D}"/>
              </a:ext>
            </a:extLst>
          </p:cNvPr>
          <p:cNvSpPr>
            <a:spLocks noGrp="1"/>
          </p:cNvSpPr>
          <p:nvPr>
            <p:ph type="body" sz="quarter" idx="12"/>
          </p:nvPr>
        </p:nvSpPr>
        <p:spPr/>
        <p:txBody>
          <a:bodyPr/>
          <a:lstStyle/>
          <a:p>
            <a:pPr algn="just"/>
            <a:r>
              <a:rPr lang="uk-UA" dirty="0"/>
              <a:t>Вихідні змінні</a:t>
            </a:r>
            <a:endParaRPr lang="en-GB" dirty="0"/>
          </a:p>
        </p:txBody>
      </p:sp>
      <p:sp>
        <p:nvSpPr>
          <p:cNvPr id="4" name="Text Placeholder 3">
            <a:extLst>
              <a:ext uri="{FF2B5EF4-FFF2-40B4-BE49-F238E27FC236}">
                <a16:creationId xmlns:a16="http://schemas.microsoft.com/office/drawing/2014/main" id="{69AD9ECA-277E-66B7-21A1-58F94BC3ECD7}"/>
              </a:ext>
            </a:extLst>
          </p:cNvPr>
          <p:cNvSpPr>
            <a:spLocks noGrp="1"/>
          </p:cNvSpPr>
          <p:nvPr>
            <p:ph type="body" sz="quarter" idx="13"/>
          </p:nvPr>
        </p:nvSpPr>
        <p:spPr>
          <a:xfrm>
            <a:off x="340162" y="1494332"/>
            <a:ext cx="7417217" cy="3130056"/>
          </a:xfrm>
        </p:spPr>
        <p:txBody>
          <a:bodyPr>
            <a:normAutofit fontScale="92500" lnSpcReduction="10000"/>
          </a:bodyPr>
          <a:lstStyle/>
          <a:p>
            <a:pPr algn="just">
              <a:lnSpc>
                <a:spcPct val="150000"/>
              </a:lnSpc>
            </a:pPr>
            <a:r>
              <a:rPr lang="uk-UA" sz="2400" dirty="0">
                <a:effectLst/>
                <a:latin typeface="+mj-lt"/>
                <a:ea typeface="Calibri" panose="020F0502020204030204" pitchFamily="34" charset="0"/>
                <a:cs typeface="Times New Roman" panose="02020603050405020304" pitchFamily="18" charset="0"/>
              </a:rPr>
              <a:t>Модель має такі вихідні змінні:</a:t>
            </a:r>
            <a:endParaRPr lang="en-GB" sz="2400" dirty="0">
              <a:effectLst/>
              <a:latin typeface="+mj-lt"/>
              <a:ea typeface="Calibri" panose="020F0502020204030204" pitchFamily="34" charset="0"/>
              <a:cs typeface="Times New Roman" panose="02020603050405020304" pitchFamily="18" charset="0"/>
            </a:endParaRPr>
          </a:p>
          <a:p>
            <a:pPr marL="446088" lvl="0" indent="-446088" algn="just">
              <a:lnSpc>
                <a:spcPct val="150000"/>
              </a:lnSpc>
              <a:buFont typeface="+mj-lt"/>
              <a:buAutoNum type="arabicPeriod"/>
            </a:pPr>
            <a:r>
              <a:rPr lang="uk-UA" sz="2400" dirty="0">
                <a:effectLst/>
                <a:latin typeface="+mj-lt"/>
                <a:ea typeface="Calibri" panose="020F0502020204030204" pitchFamily="34" charset="0"/>
                <a:cs typeface="Times New Roman" panose="02020603050405020304" pitchFamily="18" charset="0"/>
              </a:rPr>
              <a:t>Середня кількість автомобілів, що очікують переїзду перехрестя в кожному з чотирьох напрямків. Максимум.</a:t>
            </a:r>
            <a:endParaRPr lang="en-GB" sz="2400" dirty="0">
              <a:effectLst/>
              <a:latin typeface="+mj-lt"/>
              <a:ea typeface="Calibri" panose="020F0502020204030204" pitchFamily="34" charset="0"/>
              <a:cs typeface="Times New Roman" panose="02020603050405020304" pitchFamily="18" charset="0"/>
            </a:endParaRPr>
          </a:p>
          <a:p>
            <a:pPr marL="446088" lvl="0" indent="-446088" algn="just">
              <a:lnSpc>
                <a:spcPct val="150000"/>
              </a:lnSpc>
              <a:buFont typeface="+mj-lt"/>
              <a:buAutoNum type="arabicPeriod"/>
            </a:pPr>
            <a:r>
              <a:rPr lang="uk-UA" sz="2400" dirty="0">
                <a:effectLst/>
                <a:latin typeface="+mj-lt"/>
                <a:ea typeface="Calibri" panose="020F0502020204030204" pitchFamily="34" charset="0"/>
                <a:cs typeface="Times New Roman" panose="02020603050405020304" pitchFamily="18" charset="0"/>
              </a:rPr>
              <a:t>Кількість автомобілів, що проїхали перехрестя в кожному з чотирьох напрямків.</a:t>
            </a:r>
            <a:endParaRPr lang="en-GB" sz="1800" dirty="0">
              <a:latin typeface="+mj-lt"/>
            </a:endParaRPr>
          </a:p>
        </p:txBody>
      </p:sp>
    </p:spTree>
    <p:extLst>
      <p:ext uri="{BB962C8B-B14F-4D97-AF65-F5344CB8AC3E}">
        <p14:creationId xmlns:p14="http://schemas.microsoft.com/office/powerpoint/2010/main" val="303624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5BB5B-76E4-8893-5BFB-181CD4C8FD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7FA51A-AE16-75F1-B433-499958863948}"/>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FC17004C-5BD5-3F56-5D38-C8E3E535034B}"/>
              </a:ext>
            </a:extLst>
          </p:cNvPr>
          <p:cNvSpPr>
            <a:spLocks noGrp="1"/>
          </p:cNvSpPr>
          <p:nvPr>
            <p:ph type="body" sz="quarter" idx="12"/>
          </p:nvPr>
        </p:nvSpPr>
        <p:spPr>
          <a:xfrm>
            <a:off x="334825" y="1040327"/>
            <a:ext cx="4602936" cy="560987"/>
          </a:xfrm>
        </p:spPr>
        <p:txBody>
          <a:bodyPr/>
          <a:lstStyle/>
          <a:p>
            <a:r>
              <a:rPr lang="ru-RU" dirty="0" err="1"/>
              <a:t>Алгоритмічна</a:t>
            </a:r>
            <a:r>
              <a:rPr lang="ru-RU" dirty="0"/>
              <a:t> схема </a:t>
            </a:r>
            <a:r>
              <a:rPr lang="ru-RU" dirty="0" err="1"/>
              <a:t>моделі</a:t>
            </a:r>
            <a:r>
              <a:rPr lang="ru-RU" dirty="0"/>
              <a:t> </a:t>
            </a:r>
            <a:r>
              <a:rPr lang="ru-RU" dirty="0" err="1"/>
              <a:t>перехрестя</a:t>
            </a:r>
            <a:r>
              <a:rPr lang="ru-RU" dirty="0"/>
              <a:t> </a:t>
            </a:r>
            <a:r>
              <a:rPr lang="en-US" dirty="0"/>
              <a:t>/</a:t>
            </a:r>
            <a:r>
              <a:rPr lang="ru-RU" dirty="0"/>
              <a:t> початок та </a:t>
            </a:r>
            <a:r>
              <a:rPr lang="ru-RU" dirty="0" err="1"/>
              <a:t>генерація</a:t>
            </a:r>
            <a:r>
              <a:rPr lang="ru-RU" dirty="0"/>
              <a:t> </a:t>
            </a:r>
            <a:r>
              <a:rPr lang="ru-RU" dirty="0" err="1"/>
              <a:t>подій</a:t>
            </a:r>
            <a:endParaRPr lang="en-GB" dirty="0"/>
          </a:p>
        </p:txBody>
      </p:sp>
      <p:pic>
        <p:nvPicPr>
          <p:cNvPr id="6" name="Picture 5">
            <a:extLst>
              <a:ext uri="{FF2B5EF4-FFF2-40B4-BE49-F238E27FC236}">
                <a16:creationId xmlns:a16="http://schemas.microsoft.com/office/drawing/2014/main" id="{670A3A44-1C67-B5C6-F3A1-A20AC5DCAE2B}"/>
              </a:ext>
            </a:extLst>
          </p:cNvPr>
          <p:cNvPicPr>
            <a:picLocks noChangeAspect="1"/>
          </p:cNvPicPr>
          <p:nvPr/>
        </p:nvPicPr>
        <p:blipFill>
          <a:blip r:embed="rId3"/>
          <a:stretch>
            <a:fillRect/>
          </a:stretch>
        </p:blipFill>
        <p:spPr>
          <a:xfrm>
            <a:off x="4937761" y="676375"/>
            <a:ext cx="3871414" cy="3665782"/>
          </a:xfrm>
          <a:prstGeom prst="rect">
            <a:avLst/>
          </a:prstGeom>
        </p:spPr>
      </p:pic>
    </p:spTree>
    <p:extLst>
      <p:ext uri="{BB962C8B-B14F-4D97-AF65-F5344CB8AC3E}">
        <p14:creationId xmlns:p14="http://schemas.microsoft.com/office/powerpoint/2010/main" val="21322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CD70-0BD8-0D43-3D03-62A653B3E2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D87D33-5847-55E5-1067-6C843B86BC26}"/>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1688E303-55FE-961C-6587-55F2C7001C9B}"/>
              </a:ext>
            </a:extLst>
          </p:cNvPr>
          <p:cNvSpPr>
            <a:spLocks noGrp="1"/>
          </p:cNvSpPr>
          <p:nvPr>
            <p:ph type="body" sz="quarter" idx="12"/>
          </p:nvPr>
        </p:nvSpPr>
        <p:spPr/>
        <p:txBody>
          <a:bodyPr/>
          <a:lstStyle/>
          <a:p>
            <a:r>
              <a:rPr lang="ru-RU" dirty="0" err="1"/>
              <a:t>Алгоритмічна</a:t>
            </a:r>
            <a:r>
              <a:rPr lang="ru-RU" dirty="0"/>
              <a:t> схема </a:t>
            </a:r>
            <a:r>
              <a:rPr lang="ru-RU" dirty="0" err="1"/>
              <a:t>моделі</a:t>
            </a:r>
            <a:r>
              <a:rPr lang="ru-RU" dirty="0"/>
              <a:t> </a:t>
            </a:r>
            <a:r>
              <a:rPr lang="ru-RU" dirty="0" err="1"/>
              <a:t>перехрестя</a:t>
            </a:r>
            <a:r>
              <a:rPr lang="ru-RU" dirty="0"/>
              <a:t> / </a:t>
            </a:r>
            <a:r>
              <a:rPr lang="ru-RU" dirty="0" err="1"/>
              <a:t>обробка</a:t>
            </a:r>
            <a:r>
              <a:rPr lang="ru-RU" dirty="0"/>
              <a:t> </a:t>
            </a:r>
            <a:r>
              <a:rPr lang="ru-RU" dirty="0" err="1"/>
              <a:t>подій</a:t>
            </a:r>
            <a:endParaRPr lang="en-GB" dirty="0"/>
          </a:p>
        </p:txBody>
      </p:sp>
      <p:pic>
        <p:nvPicPr>
          <p:cNvPr id="6" name="Picture 5">
            <a:extLst>
              <a:ext uri="{FF2B5EF4-FFF2-40B4-BE49-F238E27FC236}">
                <a16:creationId xmlns:a16="http://schemas.microsoft.com/office/drawing/2014/main" id="{732193B8-6EAB-A21E-D2B2-A7B084E08EEB}"/>
              </a:ext>
            </a:extLst>
          </p:cNvPr>
          <p:cNvPicPr>
            <a:picLocks noChangeAspect="1"/>
          </p:cNvPicPr>
          <p:nvPr/>
        </p:nvPicPr>
        <p:blipFill>
          <a:blip r:embed="rId3"/>
          <a:stretch>
            <a:fillRect/>
          </a:stretch>
        </p:blipFill>
        <p:spPr>
          <a:xfrm>
            <a:off x="612088" y="1363052"/>
            <a:ext cx="7919824" cy="3158818"/>
          </a:xfrm>
          <a:prstGeom prst="rect">
            <a:avLst/>
          </a:prstGeom>
        </p:spPr>
      </p:pic>
    </p:spTree>
    <p:extLst>
      <p:ext uri="{BB962C8B-B14F-4D97-AF65-F5344CB8AC3E}">
        <p14:creationId xmlns:p14="http://schemas.microsoft.com/office/powerpoint/2010/main" val="1236512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E605-53F4-397D-A13C-3F8EF9B394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AF8043-07A5-DC06-85D0-A915CAE728D7}"/>
              </a:ext>
            </a:extLst>
          </p:cNvPr>
          <p:cNvSpPr>
            <a:spLocks noGrp="1"/>
          </p:cNvSpPr>
          <p:nvPr>
            <p:ph type="body" sz="quarter" idx="11"/>
          </p:nvPr>
        </p:nvSpPr>
        <p:spPr/>
        <p:txBody>
          <a:bodyPr/>
          <a:lstStyle/>
          <a:p>
            <a:r>
              <a:rPr lang="uk-UA" dirty="0"/>
              <a:t>1. Концептуальна модель</a:t>
            </a:r>
            <a:endParaRPr lang="en-GB" dirty="0"/>
          </a:p>
        </p:txBody>
      </p:sp>
      <p:sp>
        <p:nvSpPr>
          <p:cNvPr id="3" name="Text Placeholder 2">
            <a:extLst>
              <a:ext uri="{FF2B5EF4-FFF2-40B4-BE49-F238E27FC236}">
                <a16:creationId xmlns:a16="http://schemas.microsoft.com/office/drawing/2014/main" id="{F447E83D-C1D6-5799-2B6D-87380860B6DD}"/>
              </a:ext>
            </a:extLst>
          </p:cNvPr>
          <p:cNvSpPr>
            <a:spLocks noGrp="1"/>
          </p:cNvSpPr>
          <p:nvPr>
            <p:ph type="body" sz="quarter" idx="12"/>
          </p:nvPr>
        </p:nvSpPr>
        <p:spPr>
          <a:xfrm>
            <a:off x="334825" y="1040327"/>
            <a:ext cx="4602936" cy="578829"/>
          </a:xfrm>
        </p:spPr>
        <p:txBody>
          <a:bodyPr/>
          <a:lstStyle/>
          <a:p>
            <a:r>
              <a:rPr lang="ru-RU" dirty="0" err="1"/>
              <a:t>Алгоритмічна</a:t>
            </a:r>
            <a:r>
              <a:rPr lang="ru-RU" dirty="0"/>
              <a:t> схема </a:t>
            </a:r>
            <a:r>
              <a:rPr lang="ru-RU" dirty="0" err="1"/>
              <a:t>моделі</a:t>
            </a:r>
            <a:r>
              <a:rPr lang="ru-RU" dirty="0"/>
              <a:t> </a:t>
            </a:r>
            <a:r>
              <a:rPr lang="ru-RU" dirty="0" err="1"/>
              <a:t>перехрестя</a:t>
            </a:r>
            <a:r>
              <a:rPr lang="ru-RU" dirty="0"/>
              <a:t> / </a:t>
            </a:r>
            <a:r>
              <a:rPr lang="ru-RU" dirty="0" err="1"/>
              <a:t>виведення</a:t>
            </a:r>
            <a:r>
              <a:rPr lang="ru-RU" dirty="0"/>
              <a:t> та </a:t>
            </a:r>
            <a:r>
              <a:rPr lang="ru-RU" dirty="0" err="1"/>
              <a:t>завершення</a:t>
            </a:r>
            <a:endParaRPr lang="en-GB" dirty="0"/>
          </a:p>
        </p:txBody>
      </p:sp>
      <p:pic>
        <p:nvPicPr>
          <p:cNvPr id="6" name="Picture 5">
            <a:extLst>
              <a:ext uri="{FF2B5EF4-FFF2-40B4-BE49-F238E27FC236}">
                <a16:creationId xmlns:a16="http://schemas.microsoft.com/office/drawing/2014/main" id="{85AC5C89-A655-B28A-E9C3-CD63ACCC36F2}"/>
              </a:ext>
            </a:extLst>
          </p:cNvPr>
          <p:cNvPicPr>
            <a:picLocks noChangeAspect="1"/>
          </p:cNvPicPr>
          <p:nvPr/>
        </p:nvPicPr>
        <p:blipFill>
          <a:blip r:embed="rId3"/>
          <a:stretch>
            <a:fillRect/>
          </a:stretch>
        </p:blipFill>
        <p:spPr>
          <a:xfrm>
            <a:off x="5537200" y="662124"/>
            <a:ext cx="3022599" cy="3819251"/>
          </a:xfrm>
          <a:prstGeom prst="rect">
            <a:avLst/>
          </a:prstGeom>
        </p:spPr>
      </p:pic>
    </p:spTree>
    <p:extLst>
      <p:ext uri="{BB962C8B-B14F-4D97-AF65-F5344CB8AC3E}">
        <p14:creationId xmlns:p14="http://schemas.microsoft.com/office/powerpoint/2010/main" val="4255808027"/>
      </p:ext>
    </p:extLst>
  </p:cSld>
  <p:clrMapOvr>
    <a:masterClrMapping/>
  </p:clrMapOvr>
</p:sld>
</file>

<file path=ppt/theme/theme1.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КПІ Презентація">
      <a:majorFont>
        <a:latin typeface="Exo 2"/>
        <a:ea typeface=""/>
        <a:cs typeface=""/>
      </a:majorFont>
      <a:minorFont>
        <a:latin typeface="Exo 2"/>
        <a:ea typeface=""/>
        <a:cs typeface=""/>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5106</Words>
  <Application>Microsoft Office PowerPoint</Application>
  <PresentationFormat>On-screen Show (16:9)</PresentationFormat>
  <Paragraphs>376</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Cambria Math</vt:lpstr>
      <vt:lpstr>Times New Roman</vt:lpstr>
      <vt:lpstr>Symbol</vt:lpstr>
      <vt:lpstr>Arial</vt:lpstr>
      <vt:lpstr>Calibri</vt:lpstr>
      <vt:lpstr>Exo 2</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cp:lastModifiedBy>MYKYTA KYSELOV</cp:lastModifiedBy>
  <cp:revision>213</cp:revision>
  <dcterms:created xsi:type="dcterms:W3CDTF">2020-04-02T13:49:33Z</dcterms:created>
  <dcterms:modified xsi:type="dcterms:W3CDTF">2024-12-19T14:44:38Z</dcterms:modified>
</cp:coreProperties>
</file>